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ppt/metadata" ContentType="application/binary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CwZNFyFMLr9etIEq5XD2l1LNj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C92F77-A9FC-42DE-9DE2-F0C44DB47D7D}">
  <a:tblStyle styleId="{8CC92F77-A9FC-42DE-9DE2-F0C44DB47D7D}" styleName="Table_0">
    <a:wholeTbl>
      <a:tcTxStyle b="off" i="off">
        <a:font>
          <a:latin typeface="Source Sans Pro"/>
          <a:ea typeface="Source Sans Pro"/>
          <a:cs typeface="Source Sans Pro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4DE0771-E12D-4C4F-A025-454A0BAE236F}" styleName="Table_1">
    <a:wholeTbl>
      <a:tcTxStyle b="off" i="off">
        <a:font>
          <a:latin typeface="Source Sans Pro"/>
          <a:ea typeface="Source Sans Pro"/>
          <a:cs typeface="Source Sans Pr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9"/>
          </a:solidFill>
        </a:fill>
      </a:tcStyle>
    </a:wholeTbl>
    <a:band1H>
      <a:tcTxStyle/>
      <a:tcStyle>
        <a:tcBdr/>
        <a:fill>
          <a:solidFill>
            <a:srgbClr val="CADDF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DF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ource Sans Pro"/>
          <a:ea typeface="Source Sans Pro"/>
          <a:cs typeface="Source Sans Pr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ource Sans Pro"/>
          <a:ea typeface="Source Sans Pro"/>
          <a:cs typeface="Source Sans Pr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ource Sans Pro"/>
          <a:ea typeface="Source Sans Pro"/>
          <a:cs typeface="Source Sans Pr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ource Sans Pro"/>
          <a:ea typeface="Source Sans Pro"/>
          <a:cs typeface="Source Sans Pr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ustomXml" Target="../customXml/item3.xml"/><Relationship Id="rId21" Type="http://schemas.openxmlformats.org/officeDocument/2006/relationships/slide" Target="slides/slide18.xml"/><Relationship Id="rId34" Type="http://customschemas.google.com/relationships/presentationmetadata" Target="meta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2" name="Google Shape;74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IPSN’s operational bodies include: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i="0">
                <a:solidFill>
                  <a:srgbClr val="FFFFFF"/>
                </a:solidFill>
              </a:rPr>
              <a:t>Country Scale Up Accelerator</a:t>
            </a:r>
            <a:r>
              <a:rPr lang="en-US" sz="1200" i="1">
                <a:solidFill>
                  <a:srgbClr val="FFFFFF"/>
                </a:solidFill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-US" sz="1200" i="0">
                <a:solidFill>
                  <a:srgbClr val="FFFFFF"/>
                </a:solidFill>
              </a:rPr>
              <a:t>Focusing on creating global goods to support country capacity and promote network exchange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Trough the CSUA we are hosting a set of Webinars on the use of PGS with the vertical programs at WHO. The first one to be on Dengue on August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 on PG Data: working on data standards, data analytics and data 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Trough this body, it is IPSN is </a:t>
            </a:r>
            <a:r>
              <a:rPr lang="en-US" sz="1200"/>
              <a:t>supporting the development of a global, equitable bioinformatics ecosystem with an </a:t>
            </a:r>
            <a:r>
              <a:rPr lang="en-US" sz="1200">
                <a:latin typeface="Arial"/>
                <a:ea typeface="Arial"/>
                <a:cs typeface="Arial"/>
                <a:sym typeface="Arial"/>
              </a:rPr>
              <a:t>on-going expert consultation on developing a community accepted model of a future bioinformatics ecosystem to align capacity building, workforce development, funding and prioritisation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And the d</a:t>
            </a:r>
            <a:r>
              <a:rPr lang="en-US" sz="1200"/>
              <a:t>evelopment of new WHO document on genomic data sharing platforms </a:t>
            </a:r>
            <a:r>
              <a:rPr lang="en-US"/>
              <a:t>Collaboration with WHO Emerging Zoonotic Diseases team that operationalizes the </a:t>
            </a:r>
            <a:r>
              <a:rPr lang="en-US" i="1"/>
              <a:t>WHO guiding principles for pathogen genome data sharing</a:t>
            </a:r>
            <a:r>
              <a:rPr lang="en-US"/>
              <a:t> published in 2022, describing desired attributes of genomic data sharing platforms supporting surveillance of pathogens with epidemic and pandemic potential.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stablishing a COP on environmental including WWS and vector genomics surveillance to catalyze the use of genomics and define cost effective use cases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9" descr="A picture containing screenshot, darkness, colorfulness, light&#10;&#10;Description automatically generated"/>
          <p:cNvPicPr preferRelativeResize="0"/>
          <p:nvPr/>
        </p:nvPicPr>
        <p:blipFill rotWithShape="1">
          <a:blip r:embed="rId2">
            <a:alphaModFix amt="35000"/>
          </a:blip>
          <a:srcRect b="29716"/>
          <a:stretch/>
        </p:blipFill>
        <p:spPr>
          <a:xfrm>
            <a:off x="-2760984" y="-3125213"/>
            <a:ext cx="19178760" cy="701141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9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ubTitle" idx="1"/>
          </p:nvPr>
        </p:nvSpPr>
        <p:spPr>
          <a:xfrm>
            <a:off x="9144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4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40"/>
          <p:cNvSpPr txBox="1">
            <a:spLocks noGrp="1"/>
          </p:cNvSpPr>
          <p:nvPr>
            <p:ph type="title"/>
          </p:nvPr>
        </p:nvSpPr>
        <p:spPr>
          <a:xfrm>
            <a:off x="2194560" y="429985"/>
            <a:ext cx="9159239" cy="667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9" name="Google Shape;89;p40"/>
          <p:cNvCxnSpPr/>
          <p:nvPr/>
        </p:nvCxnSpPr>
        <p:spPr>
          <a:xfrm>
            <a:off x="2113109" y="522112"/>
            <a:ext cx="0" cy="491778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30" descr="A picture containing screenshot, darkness, colorfulness, light&#10;&#10;Description automatically generated"/>
          <p:cNvPicPr preferRelativeResize="0"/>
          <p:nvPr/>
        </p:nvPicPr>
        <p:blipFill rotWithShape="1">
          <a:blip r:embed="rId2">
            <a:alphaModFix amt="20000"/>
          </a:blip>
          <a:srcRect l="14396" t="28887" r="22034" b="29716"/>
          <a:stretch/>
        </p:blipFill>
        <p:spPr>
          <a:xfrm>
            <a:off x="6672064" y="-158499"/>
            <a:ext cx="5519936" cy="186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31" descr="A picture containing screenshot, darkness, colorfulness, light&#10;&#10;Description automatically generated"/>
          <p:cNvPicPr preferRelativeResize="0"/>
          <p:nvPr/>
        </p:nvPicPr>
        <p:blipFill rotWithShape="1">
          <a:blip r:embed="rId2">
            <a:alphaModFix amt="35000"/>
          </a:blip>
          <a:srcRect l="14396" t="28887" r="22034" b="29716"/>
          <a:stretch/>
        </p:blipFill>
        <p:spPr>
          <a:xfrm>
            <a:off x="0" y="-243408"/>
            <a:ext cx="12192000" cy="412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" name="Google Shape;13;p2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649768" y="6249685"/>
            <a:ext cx="2438138" cy="5637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jp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jp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jpg"/><Relationship Id="rId7" Type="http://schemas.openxmlformats.org/officeDocument/2006/relationships/image" Target="../media/image72.png"/><Relationship Id="rId12" Type="http://schemas.openxmlformats.org/officeDocument/2006/relationships/image" Target="../media/image77.jpg"/><Relationship Id="rId17" Type="http://schemas.openxmlformats.org/officeDocument/2006/relationships/image" Target="../media/image82.jp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jp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jpg"/><Relationship Id="rId28" Type="http://schemas.openxmlformats.org/officeDocument/2006/relationships/image" Target="../media/image93.jpg"/><Relationship Id="rId10" Type="http://schemas.openxmlformats.org/officeDocument/2006/relationships/image" Target="../media/image75.jpg"/><Relationship Id="rId19" Type="http://schemas.openxmlformats.org/officeDocument/2006/relationships/image" Target="../media/image84.jp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jpg"/><Relationship Id="rId27" Type="http://schemas.openxmlformats.org/officeDocument/2006/relationships/image" Target="../media/image9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914400" y="1584542"/>
            <a:ext cx="10363200" cy="201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International Pathogen Surveillance Network</a:t>
            </a:r>
            <a:br>
              <a:rPr lang="en-US"/>
            </a:br>
            <a:br>
              <a:rPr lang="en-US"/>
            </a:br>
            <a:r>
              <a:rPr lang="en-US"/>
              <a:t>WHO IPSN Overview of Global Pathogen</a:t>
            </a:r>
            <a:br>
              <a:rPr lang="en-US"/>
            </a:br>
            <a:r>
              <a:rPr lang="en-US"/>
              <a:t>Genomics Toolkit &amp; Use Cases</a:t>
            </a:r>
            <a:endParaRPr/>
          </a:p>
        </p:txBody>
      </p:sp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914400" y="4756757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Pathogen Genomics Priorization and Implementation Workshop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Bangkok 9-13 September 2024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Dr. Homa Attar Cohen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Senior Technical Advisor to IPSN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attarcohenh@who.int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"/>
          <p:cNvSpPr/>
          <p:nvPr/>
        </p:nvSpPr>
        <p:spPr>
          <a:xfrm>
            <a:off x="4435615" y="2024688"/>
            <a:ext cx="33247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COP pathogen genomic data</a:t>
            </a:r>
            <a:endParaRPr/>
          </a:p>
        </p:txBody>
      </p:sp>
      <p:sp>
        <p:nvSpPr>
          <p:cNvPr id="407" name="Google Shape;407;p10"/>
          <p:cNvSpPr/>
          <p:nvPr/>
        </p:nvSpPr>
        <p:spPr>
          <a:xfrm>
            <a:off x="4435614" y="3554948"/>
            <a:ext cx="3324745" cy="224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principles &amp; standards </a:t>
            </a: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foster trust among data stakeholders and enhance data connectivity for better analysis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sharing </a:t>
            </a: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implement agreements on data production, sharing, and utilization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analytics </a:t>
            </a: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define an open bioinformatics ecosystem and explore data-analytics interoperability</a:t>
            </a:r>
            <a:endParaRPr/>
          </a:p>
        </p:txBody>
      </p:sp>
      <p:sp>
        <p:nvSpPr>
          <p:cNvPr id="408" name="Google Shape;408;p1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The IPSN’s operational bodies advance pathogen genomic surveillance</a:t>
            </a:r>
            <a:endParaRPr/>
          </a:p>
        </p:txBody>
      </p:sp>
      <p:sp>
        <p:nvSpPr>
          <p:cNvPr id="409" name="Google Shape;409;p10"/>
          <p:cNvSpPr/>
          <p:nvPr/>
        </p:nvSpPr>
        <p:spPr>
          <a:xfrm>
            <a:off x="701155" y="2024688"/>
            <a:ext cx="332474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Country Scale-Up Accelerator</a:t>
            </a:r>
            <a:endParaRPr/>
          </a:p>
        </p:txBody>
      </p:sp>
      <p:sp>
        <p:nvSpPr>
          <p:cNvPr id="410" name="Google Shape;410;p10"/>
          <p:cNvSpPr/>
          <p:nvPr/>
        </p:nvSpPr>
        <p:spPr>
          <a:xfrm>
            <a:off x="701155" y="2589379"/>
            <a:ext cx="3416296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rPr lang="en-US" sz="17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Focusing on creating global goods to support country capacity and promote network exchange</a:t>
            </a:r>
            <a:endParaRPr/>
          </a:p>
        </p:txBody>
      </p:sp>
      <p:sp>
        <p:nvSpPr>
          <p:cNvPr id="411" name="Google Shape;411;p10"/>
          <p:cNvSpPr/>
          <p:nvPr/>
        </p:nvSpPr>
        <p:spPr>
          <a:xfrm>
            <a:off x="701153" y="3554948"/>
            <a:ext cx="3324745" cy="224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Country capacity framework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investment case for pathogen genomic surveillance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Use-case definition and prioritization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Coordinate action to avoid duplication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Secretariat brokers new relationships</a:t>
            </a:r>
            <a:endParaRPr/>
          </a:p>
        </p:txBody>
      </p:sp>
      <p:sp>
        <p:nvSpPr>
          <p:cNvPr id="412" name="Google Shape;412;p10"/>
          <p:cNvSpPr/>
          <p:nvPr/>
        </p:nvSpPr>
        <p:spPr>
          <a:xfrm>
            <a:off x="8257656" y="2024688"/>
            <a:ext cx="3324745" cy="32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COP environmental and vector genomic surveillance</a:t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8257654" y="3554948"/>
            <a:ext cx="3324745" cy="224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Harmonize data with technical innovation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Provide technical support for standards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Define cost-effective use cases in public health surveillance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Investigate ethical sampling and data use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Encourage intersectoral collab. with One Health approach</a:t>
            </a:r>
            <a:endParaRPr/>
          </a:p>
        </p:txBody>
      </p:sp>
      <p:pic>
        <p:nvPicPr>
          <p:cNvPr id="414" name="Google Shape;414;p10" descr="Exponential Graph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139" y="1366864"/>
            <a:ext cx="584775" cy="5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0"/>
          <p:cNvSpPr/>
          <p:nvPr/>
        </p:nvSpPr>
        <p:spPr>
          <a:xfrm>
            <a:off x="4435614" y="2720133"/>
            <a:ext cx="7146785" cy="66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Communities of practice are established to bring together groups of IPSN partners to work together on common challenges</a:t>
            </a:r>
            <a:endParaRPr/>
          </a:p>
        </p:txBody>
      </p:sp>
      <p:sp>
        <p:nvSpPr>
          <p:cNvPr id="416" name="Google Shape;416;p10"/>
          <p:cNvSpPr/>
          <p:nvPr/>
        </p:nvSpPr>
        <p:spPr>
          <a:xfrm rot="-5400000">
            <a:off x="-518047" y="4838700"/>
            <a:ext cx="1854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Areas of focus</a:t>
            </a:r>
            <a:endParaRPr/>
          </a:p>
        </p:txBody>
      </p:sp>
      <p:sp>
        <p:nvSpPr>
          <p:cNvPr id="417" name="Google Shape;417;p10"/>
          <p:cNvSpPr/>
          <p:nvPr/>
        </p:nvSpPr>
        <p:spPr>
          <a:xfrm rot="-5400000">
            <a:off x="-518047" y="2800439"/>
            <a:ext cx="18542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endParaRPr/>
          </a:p>
        </p:txBody>
      </p:sp>
      <p:pic>
        <p:nvPicPr>
          <p:cNvPr id="418" name="Google Shape;418;p10" descr="Serv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5599" y="1366864"/>
            <a:ext cx="584775" cy="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0" descr="Mosquito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7640" y="1366864"/>
            <a:ext cx="584775" cy="5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1"/>
          <p:cNvSpPr/>
          <p:nvPr/>
        </p:nvSpPr>
        <p:spPr>
          <a:xfrm>
            <a:off x="1404000" y="1455913"/>
            <a:ext cx="2044276" cy="37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endParaRPr/>
          </a:p>
        </p:txBody>
      </p:sp>
      <p:sp>
        <p:nvSpPr>
          <p:cNvPr id="426" name="Google Shape;426;p11"/>
          <p:cNvSpPr/>
          <p:nvPr/>
        </p:nvSpPr>
        <p:spPr>
          <a:xfrm>
            <a:off x="3074989" y="1448817"/>
            <a:ext cx="3580958" cy="41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efforts and gaps</a:t>
            </a:r>
            <a:endParaRPr/>
          </a:p>
        </p:txBody>
      </p:sp>
      <p:sp>
        <p:nvSpPr>
          <p:cNvPr id="427" name="Google Shape;427;p11"/>
          <p:cNvSpPr/>
          <p:nvPr/>
        </p:nvSpPr>
        <p:spPr>
          <a:xfrm>
            <a:off x="8091939" y="1448817"/>
            <a:ext cx="3696723" cy="40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Impact areas</a:t>
            </a:r>
            <a:endParaRPr/>
          </a:p>
        </p:txBody>
      </p:sp>
      <p:sp>
        <p:nvSpPr>
          <p:cNvPr id="428" name="Google Shape;428;p11"/>
          <p:cNvSpPr/>
          <p:nvPr/>
        </p:nvSpPr>
        <p:spPr>
          <a:xfrm>
            <a:off x="1404000" y="3077408"/>
            <a:ext cx="1622455" cy="1046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Country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Investments not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always optimally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coordinated</a:t>
            </a:r>
            <a:endParaRPr/>
          </a:p>
        </p:txBody>
      </p:sp>
      <p:sp>
        <p:nvSpPr>
          <p:cNvPr id="429" name="Google Shape;429;p11"/>
          <p:cNvSpPr/>
          <p:nvPr/>
        </p:nvSpPr>
        <p:spPr>
          <a:xfrm>
            <a:off x="3074989" y="3077408"/>
            <a:ext cx="391777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Hardware procurement has often moved faster than human capital, or sequencing volumes have overtaken bioinformatics</a:t>
            </a:r>
            <a:endParaRPr/>
          </a:p>
        </p:txBody>
      </p:sp>
      <p:pic>
        <p:nvPicPr>
          <p:cNvPr id="430" name="Google Shape;430;p11" descr="Puzzle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802" y="3276534"/>
            <a:ext cx="648305" cy="64830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1"/>
          <p:cNvSpPr/>
          <p:nvPr/>
        </p:nvSpPr>
        <p:spPr>
          <a:xfrm>
            <a:off x="1404000" y="4284193"/>
            <a:ext cx="1622455" cy="1046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 trainings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but limited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attention 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career paths</a:t>
            </a:r>
            <a:endParaRPr/>
          </a:p>
        </p:txBody>
      </p:sp>
      <p:sp>
        <p:nvSpPr>
          <p:cNvPr id="432" name="Google Shape;432;p11"/>
          <p:cNvSpPr/>
          <p:nvPr/>
        </p:nvSpPr>
        <p:spPr>
          <a:xfrm>
            <a:off x="3074989" y="4284193"/>
            <a:ext cx="39177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NPHIs have many trainings to chose from, but limited focus in strengthening the workforce i.e., addressing the workforce competency gaps</a:t>
            </a:r>
            <a:endParaRPr/>
          </a:p>
        </p:txBody>
      </p:sp>
      <p:pic>
        <p:nvPicPr>
          <p:cNvPr id="433" name="Google Shape;433;p11" descr="Teach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743" y="4439259"/>
            <a:ext cx="736424" cy="73642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1"/>
          <p:cNvSpPr/>
          <p:nvPr/>
        </p:nvSpPr>
        <p:spPr>
          <a:xfrm>
            <a:off x="1404000" y="1870623"/>
            <a:ext cx="1622455" cy="1046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insufficient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may not be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sustainable</a:t>
            </a:r>
            <a:endParaRPr/>
          </a:p>
        </p:txBody>
      </p:sp>
      <p:sp>
        <p:nvSpPr>
          <p:cNvPr id="435" name="Google Shape;435;p11"/>
          <p:cNvSpPr/>
          <p:nvPr/>
        </p:nvSpPr>
        <p:spPr>
          <a:xfrm>
            <a:off x="3074989" y="1777211"/>
            <a:ext cx="4444230" cy="128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Domestic and donor budgets have grown but still too few countries have well-developed systems to properly coordinate funding</a:t>
            </a:r>
            <a:endParaRPr/>
          </a:p>
          <a:p>
            <a:pPr marL="231775" marR="0" lvl="0" indent="-2317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Countries may not always see sufficient value in maintaining investments in “peacetime”</a:t>
            </a:r>
            <a:endParaRPr/>
          </a:p>
        </p:txBody>
      </p:sp>
      <p:pic>
        <p:nvPicPr>
          <p:cNvPr id="436" name="Google Shape;436;p11" descr="Coins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647" y="2067594"/>
            <a:ext cx="652616" cy="65261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1"/>
          <p:cNvSpPr/>
          <p:nvPr/>
        </p:nvSpPr>
        <p:spPr>
          <a:xfrm>
            <a:off x="1404000" y="5490978"/>
            <a:ext cx="1622455" cy="7648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Unharnessed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‘supply’ of peer-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to-peer support</a:t>
            </a:r>
            <a:endParaRPr/>
          </a:p>
        </p:txBody>
      </p:sp>
      <p:sp>
        <p:nvSpPr>
          <p:cNvPr id="438" name="Google Shape;438;p11"/>
          <p:cNvSpPr/>
          <p:nvPr/>
        </p:nvSpPr>
        <p:spPr>
          <a:xfrm>
            <a:off x="3074989" y="5490978"/>
            <a:ext cx="391777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range of skilled actors, esp. in LMICs, are willing and able to support other NPHIs but may require support brokering connections, and small amounts of funding </a:t>
            </a:r>
            <a:endParaRPr/>
          </a:p>
        </p:txBody>
      </p:sp>
      <p:pic>
        <p:nvPicPr>
          <p:cNvPr id="439" name="Google Shape;439;p11" descr="Glob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700" y="5570143"/>
            <a:ext cx="606509" cy="60650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1"/>
          <p:cNvSpPr/>
          <p:nvPr/>
        </p:nvSpPr>
        <p:spPr>
          <a:xfrm>
            <a:off x="8091939" y="1777211"/>
            <a:ext cx="3816523" cy="2417476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Global goods </a:t>
            </a: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that can benefit countries and development actors, including: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LcPeriod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country capacity framework </a:t>
            </a: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outlining different archetypes that countries inhabit across diverse budgetary levels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LcPeriod"/>
            </a:pP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investment case </a:t>
            </a:r>
            <a:r>
              <a:rPr lang="en-US" sz="150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pathogen genomic surveillance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LcPeriod"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Use-case models</a:t>
            </a: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that demonstrate the optimal use of genomics – and the ROI – in different country contexts</a:t>
            </a:r>
            <a:endParaRPr/>
          </a:p>
        </p:txBody>
      </p:sp>
      <p:sp>
        <p:nvSpPr>
          <p:cNvPr id="441" name="Google Shape;441;p11"/>
          <p:cNvSpPr/>
          <p:nvPr/>
        </p:nvSpPr>
        <p:spPr>
          <a:xfrm>
            <a:off x="8091938" y="4284193"/>
            <a:ext cx="3816524" cy="1971621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Supporting delivery: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LcPeriod"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Coordinated action </a:t>
            </a:r>
            <a:r>
              <a:rPr lang="en-US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target countries, aligning existing actors and ensuring no overlap or gaps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LcPeriod"/>
            </a:pP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Secretariat</a:t>
            </a:r>
            <a:r>
              <a:rPr lang="en-US" sz="150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provides </a:t>
            </a: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brokering function </a:t>
            </a:r>
            <a:r>
              <a:rPr lang="en-US" sz="150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establish</a:t>
            </a:r>
            <a:r>
              <a:rPr lang="en-US" sz="150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new </a:t>
            </a:r>
            <a:r>
              <a:rPr lang="en-US" sz="1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relationships</a:t>
            </a:r>
            <a:endParaRPr sz="150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11" descr="Badge 1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04702" y="2604444"/>
            <a:ext cx="587540" cy="58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1" descr="Badge outlin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12393" y="4976234"/>
            <a:ext cx="587540" cy="58753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1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Country Scale-Up Accelerator focuses on global goods and innovation to tackle challenges in country capacity</a:t>
            </a:r>
            <a:endParaRPr/>
          </a:p>
        </p:txBody>
      </p:sp>
      <p:sp>
        <p:nvSpPr>
          <p:cNvPr id="445" name="Google Shape;445;p11"/>
          <p:cNvSpPr/>
          <p:nvPr/>
        </p:nvSpPr>
        <p:spPr>
          <a:xfrm>
            <a:off x="7291856" y="2604444"/>
            <a:ext cx="288141" cy="3199268"/>
          </a:xfrm>
          <a:prstGeom prst="homePlat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2"/>
          <p:cNvSpPr/>
          <p:nvPr/>
        </p:nvSpPr>
        <p:spPr>
          <a:xfrm>
            <a:off x="0" y="6163471"/>
            <a:ext cx="2246243" cy="69452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24 organizations have agreed to be partners to the IPSN Country Scale-up Accelerator</a:t>
            </a:r>
            <a:endParaRPr/>
          </a:p>
        </p:txBody>
      </p:sp>
      <p:sp>
        <p:nvSpPr>
          <p:cNvPr id="453" name="Google Shape;453;p12"/>
          <p:cNvSpPr/>
          <p:nvPr/>
        </p:nvSpPr>
        <p:spPr>
          <a:xfrm>
            <a:off x="609600" y="1435100"/>
            <a:ext cx="3453008" cy="364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Inter/governmental / governmental</a:t>
            </a:r>
            <a:endParaRPr/>
          </a:p>
        </p:txBody>
      </p:sp>
      <p:sp>
        <p:nvSpPr>
          <p:cNvPr id="454" name="Google Shape;454;p12"/>
          <p:cNvSpPr/>
          <p:nvPr/>
        </p:nvSpPr>
        <p:spPr>
          <a:xfrm>
            <a:off x="4369496" y="1435100"/>
            <a:ext cx="3453008" cy="364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Academic institutions</a:t>
            </a:r>
            <a:endParaRPr/>
          </a:p>
        </p:txBody>
      </p:sp>
      <p:sp>
        <p:nvSpPr>
          <p:cNvPr id="455" name="Google Shape;455;p12"/>
          <p:cNvSpPr/>
          <p:nvPr/>
        </p:nvSpPr>
        <p:spPr>
          <a:xfrm>
            <a:off x="8129392" y="1435100"/>
            <a:ext cx="3453008" cy="3641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Non-governmental organizations</a:t>
            </a:r>
            <a:endParaRPr/>
          </a:p>
        </p:txBody>
      </p:sp>
      <p:grpSp>
        <p:nvGrpSpPr>
          <p:cNvPr id="456" name="Google Shape;456;p12"/>
          <p:cNvGrpSpPr/>
          <p:nvPr/>
        </p:nvGrpSpPr>
        <p:grpSpPr>
          <a:xfrm>
            <a:off x="609600" y="1937521"/>
            <a:ext cx="1043836" cy="274320"/>
            <a:chOff x="611151" y="1900601"/>
            <a:chExt cx="1043836" cy="274320"/>
          </a:xfrm>
        </p:grpSpPr>
        <p:sp>
          <p:nvSpPr>
            <p:cNvPr id="457" name="Google Shape;457;p12"/>
            <p:cNvSpPr/>
            <p:nvPr/>
          </p:nvSpPr>
          <p:spPr>
            <a:xfrm>
              <a:off x="611151" y="1900601"/>
              <a:ext cx="1043836" cy="27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8" name="Google Shape;458;p12" descr="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077" y="1949479"/>
              <a:ext cx="947984" cy="176563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59" name="Google Shape;459;p12"/>
          <p:cNvGraphicFramePr/>
          <p:nvPr/>
        </p:nvGraphicFramePr>
        <p:xfrm>
          <a:off x="1703927" y="188559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{8CC92F77-A9FC-42DE-9DE2-F0C44DB47D7D}</a:tableStyleId>
              </a:tblPr>
              <a:tblGrid>
                <a:gridCol w="235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African Centers for Disease Control &amp; Prevention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ANLIS Malbrán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Asia Pathogen Genomics Initiative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Fiocruz</a:t>
                      </a:r>
                      <a:endParaRPr/>
                    </a:p>
                  </a:txBody>
                  <a:tcPr marL="91450" marR="91450" marT="45725" marB="45725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Food and Agricultural Organization </a:t>
                      </a:r>
                      <a:endParaRPr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Korea Disease Control and Prevention Agency</a:t>
                      </a:r>
                      <a:endParaRPr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Nigeria Centre for Disease Control and Prevention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Robert Koch Institute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Rwanda Biomedical Centre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UK Health Security Agency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UK Department of Health and Social Care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 Centers for Disease Control and Prevention</a:t>
                      </a:r>
                      <a:endParaRPr sz="120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460" name="Google Shape;460;p12"/>
          <p:cNvGrpSpPr/>
          <p:nvPr/>
        </p:nvGrpSpPr>
        <p:grpSpPr>
          <a:xfrm>
            <a:off x="609600" y="2707381"/>
            <a:ext cx="1043836" cy="385540"/>
            <a:chOff x="609997" y="2717754"/>
            <a:chExt cx="1043836" cy="385540"/>
          </a:xfrm>
        </p:grpSpPr>
        <p:sp>
          <p:nvSpPr>
            <p:cNvPr id="461" name="Google Shape;461;p12"/>
            <p:cNvSpPr/>
            <p:nvPr/>
          </p:nvSpPr>
          <p:spPr>
            <a:xfrm>
              <a:off x="609997" y="2770662"/>
              <a:ext cx="1043836" cy="27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2" name="Google Shape;462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3203" y="2717754"/>
              <a:ext cx="771079" cy="38554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63" name="Google Shape;463;p12"/>
          <p:cNvGraphicFramePr/>
          <p:nvPr/>
        </p:nvGraphicFramePr>
        <p:xfrm>
          <a:off x="5462272" y="207009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{8CC92F77-A9FC-42DE-9DE2-F0C44DB47D7D}</a:tableStyleId>
              </a:tblPr>
              <a:tblGrid>
                <a:gridCol w="233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American University of Beirut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725">
                <a:tc>
                  <a:txBody>
                    <a:bodyPr/>
                    <a:lstStyle/>
                    <a:p>
                      <a:pPr marL="3556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Asia-Pacific Pathogen Genomics Network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Centre for Epidemic Response and Innovation</a:t>
                      </a:r>
                      <a:endParaRPr/>
                    </a:p>
                  </a:txBody>
                  <a:tcPr marL="91450" marR="91450" marT="45725" marB="45725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Chan Zuckerberg Biohub </a:t>
                      </a:r>
                      <a:endParaRPr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Institute of Genomics and Integrative Biology </a:t>
                      </a:r>
                      <a:endParaRPr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Duke NUS Medical School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Medical Research Council Unit The Gambia, LSHTM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Peking University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Tata Institute for Genetics and Society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64" name="Google Shape;464;p12"/>
          <p:cNvGrpSpPr/>
          <p:nvPr/>
        </p:nvGrpSpPr>
        <p:grpSpPr>
          <a:xfrm>
            <a:off x="4369496" y="2070099"/>
            <a:ext cx="1043836" cy="274320"/>
            <a:chOff x="4369496" y="2070099"/>
            <a:chExt cx="1043836" cy="367399"/>
          </a:xfrm>
        </p:grpSpPr>
        <p:sp>
          <p:nvSpPr>
            <p:cNvPr id="465" name="Google Shape;465;p12"/>
            <p:cNvSpPr/>
            <p:nvPr/>
          </p:nvSpPr>
          <p:spPr>
            <a:xfrm>
              <a:off x="4369496" y="2070099"/>
              <a:ext cx="1043836" cy="3673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6" name="Google Shape;466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14349" y="2097144"/>
              <a:ext cx="950574" cy="3144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" name="Google Shape;467;p12"/>
          <p:cNvGrpSpPr/>
          <p:nvPr/>
        </p:nvGrpSpPr>
        <p:grpSpPr>
          <a:xfrm>
            <a:off x="4369496" y="2512231"/>
            <a:ext cx="1043836" cy="274320"/>
            <a:chOff x="4369496" y="2512231"/>
            <a:chExt cx="1043836" cy="367399"/>
          </a:xfrm>
        </p:grpSpPr>
        <p:sp>
          <p:nvSpPr>
            <p:cNvPr id="468" name="Google Shape;468;p12"/>
            <p:cNvSpPr/>
            <p:nvPr/>
          </p:nvSpPr>
          <p:spPr>
            <a:xfrm>
              <a:off x="4369496" y="2512231"/>
              <a:ext cx="1043836" cy="3673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9" name="Google Shape;469;p12" descr="Asia-Pacific Pathogen Genomics Network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79151" y="2558849"/>
              <a:ext cx="995427" cy="278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" name="Google Shape;470;p12"/>
          <p:cNvGrpSpPr/>
          <p:nvPr/>
        </p:nvGrpSpPr>
        <p:grpSpPr>
          <a:xfrm>
            <a:off x="4369496" y="2954363"/>
            <a:ext cx="1043836" cy="274320"/>
            <a:chOff x="4369496" y="2954363"/>
            <a:chExt cx="1043836" cy="367399"/>
          </a:xfrm>
        </p:grpSpPr>
        <p:sp>
          <p:nvSpPr>
            <p:cNvPr id="471" name="Google Shape;471;p12"/>
            <p:cNvSpPr/>
            <p:nvPr/>
          </p:nvSpPr>
          <p:spPr>
            <a:xfrm>
              <a:off x="4369496" y="2954363"/>
              <a:ext cx="1043836" cy="3673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2" name="Google Shape;472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721533" y="2969260"/>
              <a:ext cx="339763" cy="3397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12"/>
          <p:cNvGrpSpPr/>
          <p:nvPr/>
        </p:nvGrpSpPr>
        <p:grpSpPr>
          <a:xfrm>
            <a:off x="4355453" y="3396495"/>
            <a:ext cx="1057879" cy="274320"/>
            <a:chOff x="4355453" y="3396495"/>
            <a:chExt cx="1057879" cy="367399"/>
          </a:xfrm>
        </p:grpSpPr>
        <p:sp>
          <p:nvSpPr>
            <p:cNvPr id="474" name="Google Shape;474;p12"/>
            <p:cNvSpPr/>
            <p:nvPr/>
          </p:nvSpPr>
          <p:spPr>
            <a:xfrm>
              <a:off x="4369496" y="3396495"/>
              <a:ext cx="1043836" cy="3673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5" name="Google Shape;475;p12" descr="A black background with grey letters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55453" y="3445880"/>
              <a:ext cx="1043836" cy="2597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" name="Google Shape;476;p12"/>
          <p:cNvGrpSpPr/>
          <p:nvPr/>
        </p:nvGrpSpPr>
        <p:grpSpPr>
          <a:xfrm>
            <a:off x="4369496" y="3838627"/>
            <a:ext cx="1043836" cy="274320"/>
            <a:chOff x="4369496" y="3838627"/>
            <a:chExt cx="1043836" cy="367399"/>
          </a:xfrm>
        </p:grpSpPr>
        <p:sp>
          <p:nvSpPr>
            <p:cNvPr id="477" name="Google Shape;477;p12"/>
            <p:cNvSpPr/>
            <p:nvPr/>
          </p:nvSpPr>
          <p:spPr>
            <a:xfrm>
              <a:off x="4369496" y="3838627"/>
              <a:ext cx="1043836" cy="3673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8" name="Google Shape;478;p1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621910" y="3854816"/>
              <a:ext cx="468491" cy="3419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9" name="Google Shape;479;p12"/>
          <p:cNvGrpSpPr/>
          <p:nvPr/>
        </p:nvGrpSpPr>
        <p:grpSpPr>
          <a:xfrm>
            <a:off x="4369496" y="4280759"/>
            <a:ext cx="1043836" cy="274320"/>
            <a:chOff x="4369496" y="4280759"/>
            <a:chExt cx="1043836" cy="367399"/>
          </a:xfrm>
        </p:grpSpPr>
        <p:sp>
          <p:nvSpPr>
            <p:cNvPr id="480" name="Google Shape;480;p12"/>
            <p:cNvSpPr/>
            <p:nvPr/>
          </p:nvSpPr>
          <p:spPr>
            <a:xfrm>
              <a:off x="4369496" y="4280759"/>
              <a:ext cx="1043836" cy="3673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1" name="Google Shape;481;p12" descr="A logo for duke medical services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88808" y="4306201"/>
              <a:ext cx="976115" cy="3336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" name="Google Shape;482;p12"/>
          <p:cNvGrpSpPr/>
          <p:nvPr/>
        </p:nvGrpSpPr>
        <p:grpSpPr>
          <a:xfrm>
            <a:off x="609600" y="3192276"/>
            <a:ext cx="1043836" cy="274320"/>
            <a:chOff x="609997" y="3206487"/>
            <a:chExt cx="1043836" cy="274320"/>
          </a:xfrm>
        </p:grpSpPr>
        <p:sp>
          <p:nvSpPr>
            <p:cNvPr id="483" name="Google Shape;483;p12"/>
            <p:cNvSpPr/>
            <p:nvPr/>
          </p:nvSpPr>
          <p:spPr>
            <a:xfrm>
              <a:off x="609997" y="3206487"/>
              <a:ext cx="1043836" cy="27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4" name="Google Shape;484;p12" descr="A logo of a building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43028" y="3206538"/>
              <a:ext cx="577773" cy="2742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" name="Google Shape;485;p12"/>
          <p:cNvGrpSpPr/>
          <p:nvPr/>
        </p:nvGrpSpPr>
        <p:grpSpPr>
          <a:xfrm>
            <a:off x="609600" y="3565951"/>
            <a:ext cx="1043836" cy="373132"/>
            <a:chOff x="609997" y="3599758"/>
            <a:chExt cx="1043836" cy="373132"/>
          </a:xfrm>
        </p:grpSpPr>
        <p:sp>
          <p:nvSpPr>
            <p:cNvPr id="486" name="Google Shape;486;p12"/>
            <p:cNvSpPr/>
            <p:nvPr/>
          </p:nvSpPr>
          <p:spPr>
            <a:xfrm>
              <a:off x="609997" y="3642313"/>
              <a:ext cx="1043836" cy="27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7" name="Google Shape;487;p12" descr="A blue logo on a black background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 l="24369" t="33103" r="17690" b="32467"/>
            <a:stretch/>
          </p:blipFill>
          <p:spPr>
            <a:xfrm>
              <a:off x="713287" y="3599758"/>
              <a:ext cx="837257" cy="373132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88" name="Google Shape;488;p12"/>
          <p:cNvGraphicFramePr/>
          <p:nvPr/>
        </p:nvGraphicFramePr>
        <p:xfrm>
          <a:off x="9248384" y="209549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{8CC92F77-A9FC-42DE-9DE2-F0C44DB47D7D}</a:tableStyleId>
              </a:tblPr>
              <a:tblGrid>
                <a:gridCol w="2334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Infectious Disease Institute, Makerere University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3556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Wellcome Connecting Sciences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Wellcome Sanger Institute </a:t>
                      </a:r>
                      <a:endParaRPr/>
                    </a:p>
                  </a:txBody>
                  <a:tcPr marL="91450" marR="91450" marT="45725" marB="45725"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89" name="Google Shape;489;p12"/>
          <p:cNvSpPr/>
          <p:nvPr/>
        </p:nvSpPr>
        <p:spPr>
          <a:xfrm>
            <a:off x="8129392" y="2095499"/>
            <a:ext cx="1043836" cy="367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12" descr="Infec... - Infectious Diseases Institute - Makerere University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78819" y="2105936"/>
            <a:ext cx="344982" cy="3465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12"/>
          <p:cNvGrpSpPr/>
          <p:nvPr/>
        </p:nvGrpSpPr>
        <p:grpSpPr>
          <a:xfrm>
            <a:off x="4369496" y="4722891"/>
            <a:ext cx="1043836" cy="274320"/>
            <a:chOff x="4369496" y="4722891"/>
            <a:chExt cx="1043836" cy="367399"/>
          </a:xfrm>
        </p:grpSpPr>
        <p:sp>
          <p:nvSpPr>
            <p:cNvPr id="492" name="Google Shape;492;p12"/>
            <p:cNvSpPr/>
            <p:nvPr/>
          </p:nvSpPr>
          <p:spPr>
            <a:xfrm>
              <a:off x="4369496" y="4722891"/>
              <a:ext cx="1043836" cy="3673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3" name="Google Shape;493;p12" descr="A black background with a black square&#10;&#10;Description automatically generated with medium confidence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555981" y="4755452"/>
              <a:ext cx="667310" cy="3203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" name="Google Shape;494;p12"/>
          <p:cNvGrpSpPr/>
          <p:nvPr/>
        </p:nvGrpSpPr>
        <p:grpSpPr>
          <a:xfrm>
            <a:off x="609600" y="4412113"/>
            <a:ext cx="1043836" cy="274320"/>
            <a:chOff x="609997" y="4513962"/>
            <a:chExt cx="1043836" cy="274320"/>
          </a:xfrm>
        </p:grpSpPr>
        <p:sp>
          <p:nvSpPr>
            <p:cNvPr id="495" name="Google Shape;495;p12"/>
            <p:cNvSpPr/>
            <p:nvPr/>
          </p:nvSpPr>
          <p:spPr>
            <a:xfrm>
              <a:off x="609997" y="4513962"/>
              <a:ext cx="1043836" cy="27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6" name="Google Shape;496;p1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71365" y="4515915"/>
              <a:ext cx="721101" cy="2704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7" name="Google Shape;497;p12"/>
          <p:cNvGrpSpPr/>
          <p:nvPr/>
        </p:nvGrpSpPr>
        <p:grpSpPr>
          <a:xfrm>
            <a:off x="4369496" y="5165023"/>
            <a:ext cx="1043836" cy="274320"/>
            <a:chOff x="4369496" y="5165023"/>
            <a:chExt cx="1043836" cy="367399"/>
          </a:xfrm>
        </p:grpSpPr>
        <p:sp>
          <p:nvSpPr>
            <p:cNvPr id="498" name="Google Shape;498;p12"/>
            <p:cNvSpPr/>
            <p:nvPr/>
          </p:nvSpPr>
          <p:spPr>
            <a:xfrm>
              <a:off x="4369496" y="5165023"/>
              <a:ext cx="1043836" cy="3673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9" name="Google Shape;499;p12" descr="Universität Peking – Wikipedia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4707888" y="5165956"/>
              <a:ext cx="363496" cy="3634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" name="Google Shape;500;p12"/>
          <p:cNvGrpSpPr/>
          <p:nvPr/>
        </p:nvGrpSpPr>
        <p:grpSpPr>
          <a:xfrm>
            <a:off x="609600" y="4785788"/>
            <a:ext cx="1043836" cy="373164"/>
            <a:chOff x="609997" y="4900364"/>
            <a:chExt cx="1043836" cy="373164"/>
          </a:xfrm>
        </p:grpSpPr>
        <p:sp>
          <p:nvSpPr>
            <p:cNvPr id="501" name="Google Shape;501;p12"/>
            <p:cNvSpPr/>
            <p:nvPr/>
          </p:nvSpPr>
          <p:spPr>
            <a:xfrm>
              <a:off x="609997" y="4949787"/>
              <a:ext cx="1043836" cy="27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2" name="Google Shape;502;p1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95620" y="4900364"/>
              <a:ext cx="672590" cy="3731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" name="Google Shape;503;p12"/>
          <p:cNvGrpSpPr/>
          <p:nvPr/>
        </p:nvGrpSpPr>
        <p:grpSpPr>
          <a:xfrm>
            <a:off x="609600" y="5258307"/>
            <a:ext cx="1043836" cy="278244"/>
            <a:chOff x="609997" y="5383650"/>
            <a:chExt cx="1043836" cy="278244"/>
          </a:xfrm>
        </p:grpSpPr>
        <p:sp>
          <p:nvSpPr>
            <p:cNvPr id="504" name="Google Shape;504;p12"/>
            <p:cNvSpPr/>
            <p:nvPr/>
          </p:nvSpPr>
          <p:spPr>
            <a:xfrm>
              <a:off x="609997" y="5385612"/>
              <a:ext cx="1043836" cy="27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5" name="Google Shape;505;p12" descr="A logo with yellow and green circles&#10;&#10;Description automatically generated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808375" y="5383650"/>
              <a:ext cx="647080" cy="2782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12"/>
          <p:cNvSpPr/>
          <p:nvPr/>
        </p:nvSpPr>
        <p:spPr>
          <a:xfrm>
            <a:off x="8129392" y="2527758"/>
            <a:ext cx="1043836" cy="367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8129392" y="2963426"/>
            <a:ext cx="1043836" cy="367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1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172959" y="2561950"/>
            <a:ext cx="905844" cy="30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87176" y="2994493"/>
            <a:ext cx="877412" cy="30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12"/>
          <p:cNvGrpSpPr/>
          <p:nvPr/>
        </p:nvGrpSpPr>
        <p:grpSpPr>
          <a:xfrm>
            <a:off x="609600" y="6383258"/>
            <a:ext cx="1043836" cy="274320"/>
            <a:chOff x="609600" y="5992521"/>
            <a:chExt cx="1043836" cy="367399"/>
          </a:xfrm>
        </p:grpSpPr>
        <p:sp>
          <p:nvSpPr>
            <p:cNvPr id="511" name="Google Shape;511;p12"/>
            <p:cNvSpPr/>
            <p:nvPr/>
          </p:nvSpPr>
          <p:spPr>
            <a:xfrm>
              <a:off x="609600" y="5992521"/>
              <a:ext cx="1043836" cy="3673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2" name="Google Shape;512;p12" descr="A picture containing logo&#10;&#10;Description automatically generat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857221" y="5992521"/>
              <a:ext cx="548595" cy="367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" name="Google Shape;513;p12"/>
          <p:cNvGrpSpPr/>
          <p:nvPr/>
        </p:nvGrpSpPr>
        <p:grpSpPr>
          <a:xfrm>
            <a:off x="609600" y="5635906"/>
            <a:ext cx="1043836" cy="274320"/>
            <a:chOff x="601203" y="5685342"/>
            <a:chExt cx="1043836" cy="274320"/>
          </a:xfrm>
        </p:grpSpPr>
        <p:sp>
          <p:nvSpPr>
            <p:cNvPr id="514" name="Google Shape;514;p12"/>
            <p:cNvSpPr/>
            <p:nvPr/>
          </p:nvSpPr>
          <p:spPr>
            <a:xfrm>
              <a:off x="601203" y="5685342"/>
              <a:ext cx="1043836" cy="27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5" name="Google Shape;515;p12" descr="UK Health Security Agency - Wikipedia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998615" y="5705412"/>
              <a:ext cx="249011" cy="2341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" name="Google Shape;516;p12"/>
          <p:cNvGrpSpPr/>
          <p:nvPr/>
        </p:nvGrpSpPr>
        <p:grpSpPr>
          <a:xfrm>
            <a:off x="4367934" y="5529654"/>
            <a:ext cx="1043836" cy="274320"/>
            <a:chOff x="4367934" y="5529654"/>
            <a:chExt cx="1043836" cy="493545"/>
          </a:xfrm>
        </p:grpSpPr>
        <p:sp>
          <p:nvSpPr>
            <p:cNvPr id="517" name="Google Shape;517;p12"/>
            <p:cNvSpPr/>
            <p:nvPr/>
          </p:nvSpPr>
          <p:spPr>
            <a:xfrm>
              <a:off x="4367934" y="5607152"/>
              <a:ext cx="1043836" cy="3673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8" name="Google Shape;518;p12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438157" y="5529654"/>
              <a:ext cx="877413" cy="4935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9" name="Google Shape;519;p12"/>
          <p:cNvSpPr/>
          <p:nvPr/>
        </p:nvSpPr>
        <p:spPr>
          <a:xfrm>
            <a:off x="8129392" y="3871065"/>
            <a:ext cx="3759201" cy="334961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 regional offices involved in CSUA</a:t>
            </a:r>
            <a:endParaRPr/>
          </a:p>
        </p:txBody>
      </p:sp>
      <p:grpSp>
        <p:nvGrpSpPr>
          <p:cNvPr id="520" name="Google Shape;520;p12"/>
          <p:cNvGrpSpPr/>
          <p:nvPr/>
        </p:nvGrpSpPr>
        <p:grpSpPr>
          <a:xfrm>
            <a:off x="609600" y="6009581"/>
            <a:ext cx="1043836" cy="274320"/>
            <a:chOff x="609997" y="6252016"/>
            <a:chExt cx="1043836" cy="274320"/>
          </a:xfrm>
        </p:grpSpPr>
        <p:sp>
          <p:nvSpPr>
            <p:cNvPr id="521" name="Google Shape;521;p12"/>
            <p:cNvSpPr/>
            <p:nvPr/>
          </p:nvSpPr>
          <p:spPr>
            <a:xfrm>
              <a:off x="609997" y="6252016"/>
              <a:ext cx="1043836" cy="27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2" name="Google Shape;522;p12" descr="Department of Health and Social Care - Wikipedia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975384" y="6265713"/>
              <a:ext cx="313062" cy="2469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" name="Google Shape;523;p12"/>
          <p:cNvGrpSpPr/>
          <p:nvPr/>
        </p:nvGrpSpPr>
        <p:grpSpPr>
          <a:xfrm>
            <a:off x="609600" y="4038438"/>
            <a:ext cx="1043836" cy="274320"/>
            <a:chOff x="609997" y="4078137"/>
            <a:chExt cx="1043836" cy="274320"/>
          </a:xfrm>
        </p:grpSpPr>
        <p:sp>
          <p:nvSpPr>
            <p:cNvPr id="524" name="Google Shape;524;p12"/>
            <p:cNvSpPr/>
            <p:nvPr/>
          </p:nvSpPr>
          <p:spPr>
            <a:xfrm>
              <a:off x="609997" y="4078137"/>
              <a:ext cx="1043836" cy="27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" name="Google Shape;525;p12" descr="undefined"/>
            <p:cNvPicPr preferRelativeResize="0"/>
            <p:nvPr/>
          </p:nvPicPr>
          <p:blipFill rotWithShape="1">
            <a:blip r:embed="rId25">
              <a:alphaModFix/>
            </a:blip>
            <a:srcRect b="31060"/>
            <a:stretch/>
          </p:blipFill>
          <p:spPr>
            <a:xfrm>
              <a:off x="913816" y="4083600"/>
              <a:ext cx="436198" cy="2633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6" name="Google Shape;526;p12"/>
          <p:cNvGrpSpPr/>
          <p:nvPr/>
        </p:nvGrpSpPr>
        <p:grpSpPr>
          <a:xfrm>
            <a:off x="609600" y="2311196"/>
            <a:ext cx="1043836" cy="296830"/>
            <a:chOff x="601203" y="2332802"/>
            <a:chExt cx="1043836" cy="296830"/>
          </a:xfrm>
        </p:grpSpPr>
        <p:sp>
          <p:nvSpPr>
            <p:cNvPr id="527" name="Google Shape;527;p12"/>
            <p:cNvSpPr/>
            <p:nvPr/>
          </p:nvSpPr>
          <p:spPr>
            <a:xfrm>
              <a:off x="601203" y="2344057"/>
              <a:ext cx="1043836" cy="2743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8" name="Google Shape;528;p12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733071" y="2332802"/>
              <a:ext cx="780100" cy="2968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title"/>
          </p:nvPr>
        </p:nvSpPr>
        <p:spPr>
          <a:xfrm>
            <a:off x="609600" y="16223"/>
            <a:ext cx="5441244" cy="1722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/>
              <a:t>Catalytic Grants Fund</a:t>
            </a:r>
            <a:endParaRPr/>
          </a:p>
        </p:txBody>
      </p:sp>
      <p:graphicFrame>
        <p:nvGraphicFramePr>
          <p:cNvPr id="535" name="Google Shape;535;p13"/>
          <p:cNvGraphicFramePr/>
          <p:nvPr/>
        </p:nvGraphicFramePr>
        <p:xfrm>
          <a:off x="740776" y="28278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{04DE0771-E12D-4C4F-A025-454A0BAE236F}</a:tableStyleId>
              </a:tblPr>
              <a:tblGrid>
                <a:gridCol w="178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</a:rPr>
                        <a:t>WHO Region</a:t>
                      </a:r>
                      <a:endParaRPr/>
                    </a:p>
                  </a:txBody>
                  <a:tcPr marL="47625" marR="47625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lt1"/>
                          </a:solidFill>
                        </a:rPr>
                        <a:t>n</a:t>
                      </a:r>
                      <a:endParaRPr/>
                    </a:p>
                  </a:txBody>
                  <a:tcPr marL="47625" marR="47625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AFR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93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SEAR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18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AMR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17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EMR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15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WPR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12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EUR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11</a:t>
                      </a:r>
                      <a:endParaRPr/>
                    </a:p>
                  </a:txBody>
                  <a:tcPr marL="47625" marR="47625" marT="38100" marB="381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36" name="Google Shape;536;p13"/>
          <p:cNvSpPr txBox="1">
            <a:spLocks noGrp="1"/>
          </p:cNvSpPr>
          <p:nvPr>
            <p:ph type="body" idx="1"/>
          </p:nvPr>
        </p:nvSpPr>
        <p:spPr>
          <a:xfrm>
            <a:off x="408432" y="1611035"/>
            <a:ext cx="4876800" cy="468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</a:pPr>
            <a:r>
              <a:rPr lang="en-US">
                <a:solidFill>
                  <a:schemeClr val="accent6"/>
                </a:solidFill>
              </a:rPr>
              <a:t>166</a:t>
            </a:r>
            <a:r>
              <a:rPr lang="en-US"/>
              <a:t> eligible* concept notes from 61 countries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More eligible applications from AFRO than from all the other regions combined.</a:t>
            </a:r>
            <a:endParaRPr/>
          </a:p>
        </p:txBody>
      </p:sp>
      <p:pic>
        <p:nvPicPr>
          <p:cNvPr id="537" name="Google Shape;5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6050" y="0"/>
            <a:ext cx="60840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14" descr="Freigeben Silhouet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623" y="5217012"/>
            <a:ext cx="541528" cy="54152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4"/>
          <p:cNvSpPr/>
          <p:nvPr/>
        </p:nvSpPr>
        <p:spPr>
          <a:xfrm>
            <a:off x="1457684" y="1358940"/>
            <a:ext cx="2129780" cy="38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</a:t>
            </a:r>
            <a:endParaRPr/>
          </a:p>
        </p:txBody>
      </p:sp>
      <p:sp>
        <p:nvSpPr>
          <p:cNvPr id="545" name="Google Shape;545;p14"/>
          <p:cNvSpPr/>
          <p:nvPr/>
        </p:nvSpPr>
        <p:spPr>
          <a:xfrm>
            <a:off x="3648736" y="1358940"/>
            <a:ext cx="3777001" cy="429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efforts and gaps</a:t>
            </a:r>
            <a:endParaRPr/>
          </a:p>
        </p:txBody>
      </p:sp>
      <p:sp>
        <p:nvSpPr>
          <p:cNvPr id="546" name="Google Shape;546;p14"/>
          <p:cNvSpPr/>
          <p:nvPr/>
        </p:nvSpPr>
        <p:spPr>
          <a:xfrm>
            <a:off x="3648736" y="1896339"/>
            <a:ext cx="4283174" cy="150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oo few countries can do sequencing at scale</a:t>
            </a:r>
            <a:endParaRPr/>
          </a:p>
          <a:p>
            <a:pPr marL="231775" marR="0" lvl="0" indent="-2317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Bioinformatics and links to public health decision making often lag behind sequencing output</a:t>
            </a:r>
            <a:endParaRPr/>
          </a:p>
          <a:p>
            <a:pPr marL="231775" marR="0" lvl="0" indent="-2317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Donor support efforts have limited coverage</a:t>
            </a:r>
            <a:endParaRPr/>
          </a:p>
          <a:p>
            <a:pPr marL="231775" marR="0" lvl="0" indent="-2317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Risk to sustainability of domestic and donor financing</a:t>
            </a:r>
            <a:endParaRPr/>
          </a:p>
        </p:txBody>
      </p:sp>
      <p:sp>
        <p:nvSpPr>
          <p:cNvPr id="547" name="Google Shape;547;p14"/>
          <p:cNvSpPr/>
          <p:nvPr/>
        </p:nvSpPr>
        <p:spPr>
          <a:xfrm>
            <a:off x="3648736" y="3412338"/>
            <a:ext cx="4283174" cy="146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Limited sharing b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human, environmental &amp; animal health systems, disease areas, academia 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public health</a:t>
            </a:r>
            <a:endParaRPr/>
          </a:p>
          <a:p>
            <a:pPr marL="231775" marR="0" lvl="0" indent="-2317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Attempts to work across siloes within more limited geographies (e.g., US CDC AMD, ACDC IPG)</a:t>
            </a:r>
            <a:endParaRPr/>
          </a:p>
          <a:p>
            <a:pPr marL="231775" marR="0" lvl="0" indent="-2317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global connector to support harmonization</a:t>
            </a:r>
            <a:endParaRPr/>
          </a:p>
        </p:txBody>
      </p:sp>
      <p:sp>
        <p:nvSpPr>
          <p:cNvPr id="548" name="Google Shape;548;p14"/>
          <p:cNvSpPr/>
          <p:nvPr/>
        </p:nvSpPr>
        <p:spPr>
          <a:xfrm>
            <a:off x="3648736" y="4909103"/>
            <a:ext cx="4283174" cy="124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231775" marR="0" lvl="0" indent="-231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Insufficient incentives to share data internationally</a:t>
            </a:r>
            <a:endParaRPr/>
          </a:p>
          <a:p>
            <a:pPr marL="231775" marR="0" lvl="0" indent="-2317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PIP* was positive step for flu but in many countries &amp; disease areas there remains no agreed framework</a:t>
            </a:r>
            <a:endParaRPr/>
          </a:p>
          <a:p>
            <a:pPr marL="231775" marR="0" lvl="0" indent="-23177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 for WHO as global normative body to ensure trust &amp; global scope of sharing</a:t>
            </a:r>
            <a:endParaRPr/>
          </a:p>
        </p:txBody>
      </p:sp>
      <p:sp>
        <p:nvSpPr>
          <p:cNvPr id="549" name="Google Shape;549;p14"/>
          <p:cNvSpPr/>
          <p:nvPr/>
        </p:nvSpPr>
        <p:spPr>
          <a:xfrm>
            <a:off x="8441437" y="1331142"/>
            <a:ext cx="3002681" cy="38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Areas of work for the </a:t>
            </a: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unders </a:t>
            </a: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orum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14"/>
          <p:cNvCxnSpPr/>
          <p:nvPr/>
        </p:nvCxnSpPr>
        <p:spPr>
          <a:xfrm>
            <a:off x="1526639" y="1745588"/>
            <a:ext cx="9554226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51" name="Google Shape;551;p14" descr="Welt Silhouet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0623" y="2224511"/>
            <a:ext cx="539472" cy="53947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4"/>
          <p:cNvSpPr/>
          <p:nvPr/>
        </p:nvSpPr>
        <p:spPr>
          <a:xfrm>
            <a:off x="1499372" y="6386467"/>
            <a:ext cx="44902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PIP : Pandemic Influenza Preparedness Framework</a:t>
            </a:r>
            <a:endParaRPr/>
          </a:p>
        </p:txBody>
      </p:sp>
      <p:pic>
        <p:nvPicPr>
          <p:cNvPr id="553" name="Google Shape;553;p14" descr="Disconnected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623" y="3679588"/>
            <a:ext cx="622845" cy="62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4" descr="Badge 1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48866" y="2740780"/>
            <a:ext cx="539472" cy="53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4" descr="Badge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8866" y="5003600"/>
            <a:ext cx="539472" cy="539472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14"/>
          <p:cNvSpPr/>
          <p:nvPr/>
        </p:nvSpPr>
        <p:spPr>
          <a:xfrm>
            <a:off x="8950968" y="1999226"/>
            <a:ext cx="2129897" cy="202258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Catalytic grant funding to support the activities of the IPSN and ensure there is equity of participation</a:t>
            </a:r>
            <a:endParaRPr/>
          </a:p>
        </p:txBody>
      </p:sp>
      <p:sp>
        <p:nvSpPr>
          <p:cNvPr id="557" name="Google Shape;557;p14"/>
          <p:cNvSpPr/>
          <p:nvPr/>
        </p:nvSpPr>
        <p:spPr>
          <a:xfrm>
            <a:off x="8950968" y="4302433"/>
            <a:ext cx="2129897" cy="1941806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-US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 and coordinate around larger funding opportunities</a:t>
            </a:r>
            <a:endParaRPr/>
          </a:p>
        </p:txBody>
      </p:sp>
      <p:sp>
        <p:nvSpPr>
          <p:cNvPr id="558" name="Google Shape;558;p14"/>
          <p:cNvSpPr/>
          <p:nvPr/>
        </p:nvSpPr>
        <p:spPr>
          <a:xfrm>
            <a:off x="8060725" y="2419251"/>
            <a:ext cx="288141" cy="3199268"/>
          </a:xfrm>
          <a:prstGeom prst="homePlat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4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IPSN Funders Forum can maximize the impact of the IPSN by providing catalytic support and increasing coordination</a:t>
            </a:r>
            <a:endParaRPr/>
          </a:p>
        </p:txBody>
      </p:sp>
      <p:sp>
        <p:nvSpPr>
          <p:cNvPr id="560" name="Google Shape;560;p14"/>
          <p:cNvSpPr/>
          <p:nvPr/>
        </p:nvSpPr>
        <p:spPr>
          <a:xfrm>
            <a:off x="1499372" y="1936247"/>
            <a:ext cx="1990720" cy="11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Country capacity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remains uneven;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efforts are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increasing but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uncoordinated</a:t>
            </a:r>
            <a:endParaRPr/>
          </a:p>
        </p:txBody>
      </p:sp>
      <p:sp>
        <p:nvSpPr>
          <p:cNvPr id="561" name="Google Shape;561;p14"/>
          <p:cNvSpPr/>
          <p:nvPr/>
        </p:nvSpPr>
        <p:spPr>
          <a:xfrm>
            <a:off x="1499372" y="3433011"/>
            <a:ext cx="1990720" cy="11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Lots of innovation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good practices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but limited knowledge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sharing</a:t>
            </a:r>
            <a:endParaRPr/>
          </a:p>
        </p:txBody>
      </p:sp>
      <p:sp>
        <p:nvSpPr>
          <p:cNvPr id="562" name="Google Shape;562;p14"/>
          <p:cNvSpPr/>
          <p:nvPr/>
        </p:nvSpPr>
        <p:spPr>
          <a:xfrm>
            <a:off x="1499372" y="4929775"/>
            <a:ext cx="1990720" cy="11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sharing  burdened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problems at all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levels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(technical, political,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bureaucratic)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5"/>
          <p:cNvSpPr/>
          <p:nvPr/>
        </p:nvSpPr>
        <p:spPr>
          <a:xfrm>
            <a:off x="4614766" y="3572606"/>
            <a:ext cx="3142136" cy="3142136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5"/>
          <p:cNvSpPr/>
          <p:nvPr/>
        </p:nvSpPr>
        <p:spPr>
          <a:xfrm>
            <a:off x="3079361" y="1864946"/>
            <a:ext cx="3142136" cy="3142136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5"/>
          <p:cNvSpPr txBox="1">
            <a:spLocks noGrp="1"/>
          </p:cNvSpPr>
          <p:nvPr>
            <p:ph type="title"/>
          </p:nvPr>
        </p:nvSpPr>
        <p:spPr>
          <a:xfrm>
            <a:off x="609600" y="25652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A suite of tools elaborated by IPSN in collaboration with members and partners, and partner-led tools supported by IPSN </a:t>
            </a:r>
            <a:endParaRPr/>
          </a:p>
        </p:txBody>
      </p:sp>
      <p:sp>
        <p:nvSpPr>
          <p:cNvPr id="571" name="Google Shape;571;p15"/>
          <p:cNvSpPr/>
          <p:nvPr/>
        </p:nvSpPr>
        <p:spPr>
          <a:xfrm>
            <a:off x="6223309" y="1758330"/>
            <a:ext cx="3142136" cy="3142136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15"/>
          <p:cNvGrpSpPr/>
          <p:nvPr/>
        </p:nvGrpSpPr>
        <p:grpSpPr>
          <a:xfrm>
            <a:off x="268122" y="1864946"/>
            <a:ext cx="3592720" cy="816172"/>
            <a:chOff x="-180288" y="2724836"/>
            <a:chExt cx="3592720" cy="816172"/>
          </a:xfrm>
        </p:grpSpPr>
        <p:grpSp>
          <p:nvGrpSpPr>
            <p:cNvPr id="573" name="Google Shape;573;p15"/>
            <p:cNvGrpSpPr/>
            <p:nvPr/>
          </p:nvGrpSpPr>
          <p:grpSpPr>
            <a:xfrm>
              <a:off x="2596260" y="2724836"/>
              <a:ext cx="816172" cy="816172"/>
              <a:chOff x="7819233" y="3401883"/>
              <a:chExt cx="816172" cy="816172"/>
            </a:xfrm>
          </p:grpSpPr>
          <p:sp>
            <p:nvSpPr>
              <p:cNvPr id="574" name="Google Shape;574;p15"/>
              <p:cNvSpPr/>
              <p:nvPr/>
            </p:nvSpPr>
            <p:spPr>
              <a:xfrm>
                <a:off x="7819233" y="3401883"/>
                <a:ext cx="816172" cy="816172"/>
              </a:xfrm>
              <a:prstGeom prst="ellipse">
                <a:avLst/>
              </a:prstGeom>
              <a:solidFill>
                <a:schemeClr val="dk2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5" name="Google Shape;575;p15" descr="Building Brick Wall outlin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941671" y="3524321"/>
                <a:ext cx="571296" cy="5712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6" name="Google Shape;576;p15"/>
            <p:cNvSpPr/>
            <p:nvPr/>
          </p:nvSpPr>
          <p:spPr>
            <a:xfrm>
              <a:off x="-180288" y="2847274"/>
              <a:ext cx="2753741" cy="577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Country capacity framework</a:t>
              </a:r>
              <a:endParaRPr/>
            </a:p>
          </p:txBody>
        </p:sp>
      </p:grpSp>
      <p:grpSp>
        <p:nvGrpSpPr>
          <p:cNvPr id="577" name="Google Shape;577;p15"/>
          <p:cNvGrpSpPr/>
          <p:nvPr/>
        </p:nvGrpSpPr>
        <p:grpSpPr>
          <a:xfrm>
            <a:off x="-320441" y="2970050"/>
            <a:ext cx="3568228" cy="816172"/>
            <a:chOff x="300223" y="3983903"/>
            <a:chExt cx="3568228" cy="816172"/>
          </a:xfrm>
        </p:grpSpPr>
        <p:sp>
          <p:nvSpPr>
            <p:cNvPr id="578" name="Google Shape;578;p15"/>
            <p:cNvSpPr/>
            <p:nvPr/>
          </p:nvSpPr>
          <p:spPr>
            <a:xfrm>
              <a:off x="3052279" y="3983903"/>
              <a:ext cx="816172" cy="816172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9" name="Google Shape;579;p15" descr="Germ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1964" y="4068269"/>
              <a:ext cx="571296" cy="57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" name="Google Shape;580;p15"/>
            <p:cNvSpPr/>
            <p:nvPr/>
          </p:nvSpPr>
          <p:spPr>
            <a:xfrm>
              <a:off x="300223" y="4089836"/>
              <a:ext cx="2713972" cy="571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PGS uses framework</a:t>
              </a:r>
              <a:endParaRPr/>
            </a:p>
          </p:txBody>
        </p:sp>
      </p:grpSp>
      <p:grpSp>
        <p:nvGrpSpPr>
          <p:cNvPr id="581" name="Google Shape;581;p15"/>
          <p:cNvGrpSpPr/>
          <p:nvPr/>
        </p:nvGrpSpPr>
        <p:grpSpPr>
          <a:xfrm>
            <a:off x="8961666" y="3343167"/>
            <a:ext cx="3312963" cy="816172"/>
            <a:chOff x="8686781" y="3452945"/>
            <a:chExt cx="3312963" cy="816172"/>
          </a:xfrm>
        </p:grpSpPr>
        <p:grpSp>
          <p:nvGrpSpPr>
            <p:cNvPr id="582" name="Google Shape;582;p15"/>
            <p:cNvGrpSpPr/>
            <p:nvPr/>
          </p:nvGrpSpPr>
          <p:grpSpPr>
            <a:xfrm>
              <a:off x="8686781" y="3452945"/>
              <a:ext cx="816172" cy="816172"/>
              <a:chOff x="4079585" y="3401142"/>
              <a:chExt cx="816172" cy="816172"/>
            </a:xfrm>
          </p:grpSpPr>
          <p:sp>
            <p:nvSpPr>
              <p:cNvPr id="583" name="Google Shape;583;p15"/>
              <p:cNvSpPr/>
              <p:nvPr/>
            </p:nvSpPr>
            <p:spPr>
              <a:xfrm>
                <a:off x="4079585" y="3401142"/>
                <a:ext cx="816172" cy="816172"/>
              </a:xfrm>
              <a:prstGeom prst="ellipse">
                <a:avLst/>
              </a:prstGeom>
              <a:solidFill>
                <a:schemeClr val="dk2"/>
              </a:solidFill>
              <a:ln w="254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84" name="Google Shape;584;p15" descr="List outline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202023" y="3524321"/>
                <a:ext cx="571296" cy="5712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85" name="Google Shape;585;p15"/>
            <p:cNvSpPr/>
            <p:nvPr/>
          </p:nvSpPr>
          <p:spPr>
            <a:xfrm>
              <a:off x="9502953" y="3575383"/>
              <a:ext cx="2496791" cy="571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Global data sharing attributes</a:t>
              </a:r>
              <a:endParaRPr/>
            </a:p>
          </p:txBody>
        </p:sp>
      </p:grpSp>
      <p:grpSp>
        <p:nvGrpSpPr>
          <p:cNvPr id="586" name="Google Shape;586;p15"/>
          <p:cNvGrpSpPr/>
          <p:nvPr/>
        </p:nvGrpSpPr>
        <p:grpSpPr>
          <a:xfrm>
            <a:off x="1225813" y="5185936"/>
            <a:ext cx="3882590" cy="816172"/>
            <a:chOff x="3222998" y="5977953"/>
            <a:chExt cx="3882590" cy="816172"/>
          </a:xfrm>
        </p:grpSpPr>
        <p:sp>
          <p:nvSpPr>
            <p:cNvPr id="587" name="Google Shape;587;p15"/>
            <p:cNvSpPr/>
            <p:nvPr/>
          </p:nvSpPr>
          <p:spPr>
            <a:xfrm>
              <a:off x="6289416" y="5977953"/>
              <a:ext cx="816172" cy="816172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8" name="Google Shape;588;p15"/>
            <p:cNvGrpSpPr/>
            <p:nvPr/>
          </p:nvGrpSpPr>
          <p:grpSpPr>
            <a:xfrm>
              <a:off x="3222998" y="6100391"/>
              <a:ext cx="3744748" cy="571296"/>
              <a:chOff x="1158766" y="5481829"/>
              <a:chExt cx="3744748" cy="571296"/>
            </a:xfrm>
          </p:grpSpPr>
          <p:pic>
            <p:nvPicPr>
              <p:cNvPr id="589" name="Google Shape;589;p15" descr="Users outline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332218" y="5481829"/>
                <a:ext cx="571296" cy="5712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0" name="Google Shape;590;p15"/>
              <p:cNvSpPr/>
              <p:nvPr/>
            </p:nvSpPr>
            <p:spPr>
              <a:xfrm>
                <a:off x="1158766" y="5481829"/>
                <a:ext cx="3012901" cy="571296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accent6"/>
                    </a:solidFill>
                    <a:latin typeface="Arial"/>
                    <a:ea typeface="Arial"/>
                    <a:cs typeface="Arial"/>
                    <a:sym typeface="Arial"/>
                  </a:rPr>
                  <a:t>Workforce training/ competencies framework</a:t>
                </a:r>
                <a:endParaRPr/>
              </a:p>
            </p:txBody>
          </p:sp>
        </p:grpSp>
      </p:grpSp>
      <p:sp>
        <p:nvSpPr>
          <p:cNvPr id="591" name="Google Shape;591;p15"/>
          <p:cNvSpPr txBox="1"/>
          <p:nvPr/>
        </p:nvSpPr>
        <p:spPr>
          <a:xfrm>
            <a:off x="3822103" y="2897405"/>
            <a:ext cx="165665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IPSN Secretariat- supported products</a:t>
            </a:r>
            <a:endParaRPr/>
          </a:p>
        </p:txBody>
      </p:sp>
      <p:grpSp>
        <p:nvGrpSpPr>
          <p:cNvPr id="592" name="Google Shape;592;p15"/>
          <p:cNvGrpSpPr/>
          <p:nvPr/>
        </p:nvGrpSpPr>
        <p:grpSpPr>
          <a:xfrm>
            <a:off x="8496290" y="1745438"/>
            <a:ext cx="3539452" cy="816172"/>
            <a:chOff x="6352679" y="1539104"/>
            <a:chExt cx="3539452" cy="816172"/>
          </a:xfrm>
        </p:grpSpPr>
        <p:sp>
          <p:nvSpPr>
            <p:cNvPr id="593" name="Google Shape;593;p15"/>
            <p:cNvSpPr/>
            <p:nvPr/>
          </p:nvSpPr>
          <p:spPr>
            <a:xfrm>
              <a:off x="7214819" y="1661542"/>
              <a:ext cx="2677312" cy="57129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Lab costing tool</a:t>
              </a:r>
              <a:endParaRPr/>
            </a:p>
          </p:txBody>
        </p:sp>
        <p:grpSp>
          <p:nvGrpSpPr>
            <p:cNvPr id="594" name="Google Shape;594;p15"/>
            <p:cNvGrpSpPr/>
            <p:nvPr/>
          </p:nvGrpSpPr>
          <p:grpSpPr>
            <a:xfrm>
              <a:off x="6352679" y="1539104"/>
              <a:ext cx="816172" cy="816172"/>
              <a:chOff x="7025789" y="1877685"/>
              <a:chExt cx="816172" cy="816172"/>
            </a:xfrm>
          </p:grpSpPr>
          <p:sp>
            <p:nvSpPr>
              <p:cNvPr id="595" name="Google Shape;595;p15"/>
              <p:cNvSpPr/>
              <p:nvPr/>
            </p:nvSpPr>
            <p:spPr>
              <a:xfrm>
                <a:off x="7025789" y="1877685"/>
                <a:ext cx="816172" cy="816172"/>
              </a:xfrm>
              <a:prstGeom prst="ellipse">
                <a:avLst/>
              </a:prstGeom>
              <a:solidFill>
                <a:schemeClr val="dk2"/>
              </a:solidFill>
              <a:ln w="254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6" name="Google Shape;596;p15" descr="Money outline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148227" y="1964130"/>
                <a:ext cx="571296" cy="5712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97" name="Google Shape;597;p15"/>
          <p:cNvSpPr/>
          <p:nvPr/>
        </p:nvSpPr>
        <p:spPr>
          <a:xfrm>
            <a:off x="3412530" y="1011111"/>
            <a:ext cx="3550050" cy="5712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Global investment case</a:t>
            </a:r>
            <a:endParaRPr/>
          </a:p>
        </p:txBody>
      </p:sp>
      <p:grpSp>
        <p:nvGrpSpPr>
          <p:cNvPr id="598" name="Google Shape;598;p15"/>
          <p:cNvGrpSpPr/>
          <p:nvPr/>
        </p:nvGrpSpPr>
        <p:grpSpPr>
          <a:xfrm>
            <a:off x="4541336" y="1507952"/>
            <a:ext cx="816172" cy="816172"/>
            <a:chOff x="5018073" y="1841692"/>
            <a:chExt cx="816172" cy="816172"/>
          </a:xfrm>
        </p:grpSpPr>
        <p:sp>
          <p:nvSpPr>
            <p:cNvPr id="599" name="Google Shape;599;p15"/>
            <p:cNvSpPr/>
            <p:nvPr/>
          </p:nvSpPr>
          <p:spPr>
            <a:xfrm>
              <a:off x="5018073" y="1841692"/>
              <a:ext cx="816172" cy="816172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0" name="Google Shape;600;p15" descr="Coins outline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140511" y="1964130"/>
              <a:ext cx="571296" cy="5712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1" name="Google Shape;601;p15"/>
          <p:cNvSpPr txBox="1"/>
          <p:nvPr/>
        </p:nvSpPr>
        <p:spPr>
          <a:xfrm>
            <a:off x="5357508" y="4883000"/>
            <a:ext cx="16566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Partner- driven products </a:t>
            </a:r>
            <a:endParaRPr/>
          </a:p>
        </p:txBody>
      </p:sp>
      <p:sp>
        <p:nvSpPr>
          <p:cNvPr id="602" name="Google Shape;602;p15"/>
          <p:cNvSpPr txBox="1"/>
          <p:nvPr/>
        </p:nvSpPr>
        <p:spPr>
          <a:xfrm>
            <a:off x="6633142" y="2913899"/>
            <a:ext cx="23224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WHO Global Strategy- driven products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3" name="Google Shape;603;p15"/>
          <p:cNvGrpSpPr/>
          <p:nvPr/>
        </p:nvGrpSpPr>
        <p:grpSpPr>
          <a:xfrm>
            <a:off x="7349950" y="5012882"/>
            <a:ext cx="3312963" cy="816172"/>
            <a:chOff x="7192222" y="5204491"/>
            <a:chExt cx="3312963" cy="816172"/>
          </a:xfrm>
        </p:grpSpPr>
        <p:sp>
          <p:nvSpPr>
            <p:cNvPr id="604" name="Google Shape;604;p15"/>
            <p:cNvSpPr/>
            <p:nvPr/>
          </p:nvSpPr>
          <p:spPr>
            <a:xfrm>
              <a:off x="7192222" y="5204491"/>
              <a:ext cx="816172" cy="816172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5" name="Google Shape;605;p15" descr="Security camera outlin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314660" y="5327670"/>
              <a:ext cx="571296" cy="57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15"/>
            <p:cNvSpPr/>
            <p:nvPr/>
          </p:nvSpPr>
          <p:spPr>
            <a:xfrm>
              <a:off x="8008394" y="5326929"/>
              <a:ext cx="2496791" cy="571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M&amp;E framework</a:t>
              </a:r>
              <a:endParaRPr/>
            </a:p>
          </p:txBody>
        </p:sp>
      </p:grpSp>
      <p:grpSp>
        <p:nvGrpSpPr>
          <p:cNvPr id="607" name="Google Shape;607;p15"/>
          <p:cNvGrpSpPr/>
          <p:nvPr/>
        </p:nvGrpSpPr>
        <p:grpSpPr>
          <a:xfrm>
            <a:off x="653207" y="4008796"/>
            <a:ext cx="3590188" cy="862907"/>
            <a:chOff x="1062502" y="4626059"/>
            <a:chExt cx="3270625" cy="831240"/>
          </a:xfrm>
        </p:grpSpPr>
        <p:sp>
          <p:nvSpPr>
            <p:cNvPr id="608" name="Google Shape;608;p15"/>
            <p:cNvSpPr/>
            <p:nvPr/>
          </p:nvSpPr>
          <p:spPr>
            <a:xfrm>
              <a:off x="3516955" y="4626059"/>
              <a:ext cx="816172" cy="816172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9" name="Google Shape;609;p15" descr="Statistics outline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649494" y="4734469"/>
              <a:ext cx="571296" cy="571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" name="Google Shape;610;p15"/>
            <p:cNvSpPr/>
            <p:nvPr/>
          </p:nvSpPr>
          <p:spPr>
            <a:xfrm>
              <a:off x="1062502" y="4887329"/>
              <a:ext cx="2988803" cy="569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Bio-informatics landscaping</a:t>
              </a:r>
              <a:endParaRPr/>
            </a:p>
          </p:txBody>
        </p:sp>
      </p:grpSp>
      <p:sp>
        <p:nvSpPr>
          <p:cNvPr id="611" name="Google Shape;611;p15"/>
          <p:cNvSpPr/>
          <p:nvPr/>
        </p:nvSpPr>
        <p:spPr>
          <a:xfrm>
            <a:off x="7449314" y="5957028"/>
            <a:ext cx="2496791" cy="57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Prioritization tool</a:t>
            </a:r>
            <a:endParaRPr/>
          </a:p>
        </p:txBody>
      </p:sp>
      <p:grpSp>
        <p:nvGrpSpPr>
          <p:cNvPr id="612" name="Google Shape;612;p15"/>
          <p:cNvGrpSpPr/>
          <p:nvPr/>
        </p:nvGrpSpPr>
        <p:grpSpPr>
          <a:xfrm>
            <a:off x="6606074" y="5863812"/>
            <a:ext cx="816172" cy="816172"/>
            <a:chOff x="4128576" y="1682727"/>
            <a:chExt cx="816172" cy="816172"/>
          </a:xfrm>
        </p:grpSpPr>
        <p:sp>
          <p:nvSpPr>
            <p:cNvPr id="613" name="Google Shape;613;p15"/>
            <p:cNvSpPr/>
            <p:nvPr/>
          </p:nvSpPr>
          <p:spPr>
            <a:xfrm>
              <a:off x="4128576" y="1682727"/>
              <a:ext cx="816172" cy="816172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rgbClr val="80B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4" name="Google Shape;614;p15" descr="Germ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49736" y="1805165"/>
              <a:ext cx="571296" cy="5712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5" name="Google Shape;615;p15"/>
          <p:cNvSpPr/>
          <p:nvPr/>
        </p:nvSpPr>
        <p:spPr>
          <a:xfrm>
            <a:off x="1880808" y="6063126"/>
            <a:ext cx="3012901" cy="5712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Sampling framework</a:t>
            </a:r>
            <a:endParaRPr/>
          </a:p>
        </p:txBody>
      </p:sp>
      <p:sp>
        <p:nvSpPr>
          <p:cNvPr id="616" name="Google Shape;616;p15"/>
          <p:cNvSpPr/>
          <p:nvPr/>
        </p:nvSpPr>
        <p:spPr>
          <a:xfrm>
            <a:off x="5024599" y="5940688"/>
            <a:ext cx="816172" cy="816172"/>
          </a:xfrm>
          <a:prstGeom prst="ellipse">
            <a:avLst/>
          </a:prstGeom>
          <a:solidFill>
            <a:schemeClr val="dk2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15" descr="Normal Distribution outlin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92706" y="5970907"/>
            <a:ext cx="751460" cy="75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As next steps, the IPSN toolkit will be consulted on with regions and countries</a:t>
            </a:r>
            <a:endParaRPr/>
          </a:p>
        </p:txBody>
      </p:sp>
      <p:sp>
        <p:nvSpPr>
          <p:cNvPr id="623" name="Google Shape;623;p16"/>
          <p:cNvSpPr/>
          <p:nvPr/>
        </p:nvSpPr>
        <p:spPr>
          <a:xfrm>
            <a:off x="8187845" y="1442608"/>
            <a:ext cx="3172858" cy="54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What we will be asking:</a:t>
            </a:r>
            <a:endParaRPr/>
          </a:p>
        </p:txBody>
      </p:sp>
      <p:sp>
        <p:nvSpPr>
          <p:cNvPr id="624" name="Google Shape;624;p16"/>
          <p:cNvSpPr/>
          <p:nvPr/>
        </p:nvSpPr>
        <p:spPr>
          <a:xfrm>
            <a:off x="810593" y="2201318"/>
            <a:ext cx="1950380" cy="774578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Finalization of technical documents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6"/>
          <p:cNvSpPr/>
          <p:nvPr/>
        </p:nvSpPr>
        <p:spPr>
          <a:xfrm>
            <a:off x="2541749" y="2201318"/>
            <a:ext cx="1950380" cy="774578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Consult with regions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6"/>
          <p:cNvSpPr/>
          <p:nvPr/>
        </p:nvSpPr>
        <p:spPr>
          <a:xfrm rot="5400000">
            <a:off x="6774070" y="4477440"/>
            <a:ext cx="2827549" cy="24509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6"/>
          <p:cNvSpPr/>
          <p:nvPr/>
        </p:nvSpPr>
        <p:spPr>
          <a:xfrm>
            <a:off x="697735" y="1442608"/>
            <a:ext cx="3172858" cy="54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Process and next steps: </a:t>
            </a:r>
            <a:endParaRPr/>
          </a:p>
        </p:txBody>
      </p:sp>
      <p:sp>
        <p:nvSpPr>
          <p:cNvPr id="628" name="Google Shape;628;p16"/>
          <p:cNvSpPr txBox="1"/>
          <p:nvPr/>
        </p:nvSpPr>
        <p:spPr>
          <a:xfrm>
            <a:off x="8491448" y="2461650"/>
            <a:ext cx="3084721" cy="3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Which countries do you suggest for piloting ?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can the products be used in your region? 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they help to increase equitable and sustainable access to PGS?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can the products be improved to better serve country needs? </a:t>
            </a:r>
            <a:endParaRPr/>
          </a:p>
        </p:txBody>
      </p:sp>
      <p:sp>
        <p:nvSpPr>
          <p:cNvPr id="629" name="Google Shape;629;p16"/>
          <p:cNvSpPr/>
          <p:nvPr/>
        </p:nvSpPr>
        <p:spPr>
          <a:xfrm>
            <a:off x="4272905" y="2201318"/>
            <a:ext cx="1950380" cy="774578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Country pilots/tests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6"/>
          <p:cNvSpPr/>
          <p:nvPr/>
        </p:nvSpPr>
        <p:spPr>
          <a:xfrm>
            <a:off x="6004061" y="2201318"/>
            <a:ext cx="1950380" cy="774578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Prepare for publication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999913" y="3186211"/>
            <a:ext cx="157174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Draft technical documents to accompany frameworks are developed</a:t>
            </a:r>
            <a:endParaRPr/>
          </a:p>
        </p:txBody>
      </p:sp>
      <p:sp>
        <p:nvSpPr>
          <p:cNvPr id="632" name="Google Shape;632;p16"/>
          <p:cNvSpPr txBox="1"/>
          <p:nvPr/>
        </p:nvSpPr>
        <p:spPr>
          <a:xfrm>
            <a:off x="2731069" y="3186211"/>
            <a:ext cx="157174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Draft technical documents are refined with feedback and input by regions</a:t>
            </a:r>
            <a:endParaRPr/>
          </a:p>
        </p:txBody>
      </p:sp>
      <p:sp>
        <p:nvSpPr>
          <p:cNvPr id="633" name="Google Shape;633;p16"/>
          <p:cNvSpPr txBox="1"/>
          <p:nvPr/>
        </p:nvSpPr>
        <p:spPr>
          <a:xfrm>
            <a:off x="4462225" y="3186211"/>
            <a:ext cx="157174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Products are tested by pilot countries and feedback is incorporated</a:t>
            </a:r>
            <a:endParaRPr/>
          </a:p>
        </p:txBody>
      </p:sp>
      <p:sp>
        <p:nvSpPr>
          <p:cNvPr id="634" name="Google Shape;634;p16"/>
          <p:cNvSpPr txBox="1"/>
          <p:nvPr/>
        </p:nvSpPr>
        <p:spPr>
          <a:xfrm>
            <a:off x="6193381" y="3186210"/>
            <a:ext cx="157174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Products are finalized and prepared for publication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The IPSN Global Partners Forum 2024 will bring  partners together to discuss the biggest issues in pathogen genomics</a:t>
            </a:r>
            <a:endParaRPr/>
          </a:p>
        </p:txBody>
      </p:sp>
      <p:sp>
        <p:nvSpPr>
          <p:cNvPr id="641" name="Google Shape;641;p17"/>
          <p:cNvSpPr txBox="1"/>
          <p:nvPr/>
        </p:nvSpPr>
        <p:spPr>
          <a:xfrm>
            <a:off x="3085498" y="5088738"/>
            <a:ext cx="6124927" cy="77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rmAutofit/>
          </a:bodyPr>
          <a:lstStyle/>
          <a:p>
            <a:pPr marL="180000" marR="0" lvl="0" indent="-180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Location: Bangkok</a:t>
            </a:r>
            <a:endParaRPr/>
          </a:p>
          <a:p>
            <a:pPr marL="180000" marR="0" lvl="0" indent="-180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Dates: 21-22 November 2024</a:t>
            </a:r>
            <a:endParaRPr/>
          </a:p>
        </p:txBody>
      </p:sp>
      <p:sp>
        <p:nvSpPr>
          <p:cNvPr id="642" name="Google Shape;642;p17"/>
          <p:cNvSpPr txBox="1"/>
          <p:nvPr/>
        </p:nvSpPr>
        <p:spPr>
          <a:xfrm>
            <a:off x="3085498" y="1825638"/>
            <a:ext cx="8199722" cy="120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Bring together IPSN partners to: </a:t>
            </a:r>
            <a:endParaRPr/>
          </a:p>
          <a:p>
            <a:pPr marL="180000" marR="0" lvl="0" indent="-180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Showcasing the toolkit of various products developed by the IPSN Secretariat</a:t>
            </a:r>
            <a:endParaRPr/>
          </a:p>
          <a:p>
            <a:pPr marL="180000" marR="0" lvl="0" indent="-180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Announcement of the first funding round of the IPSN’s catalytic grant fund</a:t>
            </a:r>
            <a:endParaRPr/>
          </a:p>
          <a:p>
            <a:pPr marL="180000" marR="0" lvl="0" indent="-180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Reflecting on the journey of the IPSN from launch to delivery and the growth pathway ahead</a:t>
            </a:r>
            <a:endParaRPr/>
          </a:p>
        </p:txBody>
      </p:sp>
      <p:sp>
        <p:nvSpPr>
          <p:cNvPr id="643" name="Google Shape;643;p17"/>
          <p:cNvSpPr txBox="1"/>
          <p:nvPr/>
        </p:nvSpPr>
        <p:spPr>
          <a:xfrm>
            <a:off x="3085498" y="3369929"/>
            <a:ext cx="8199722" cy="116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Week-long event with plenaries, breakout sessions, and workshops including:</a:t>
            </a:r>
            <a:endParaRPr/>
          </a:p>
          <a:p>
            <a:pPr marL="180000" marR="0" lvl="0" indent="-180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Global Partners’ Forum over 1.5 days </a:t>
            </a:r>
            <a:endParaRPr/>
          </a:p>
          <a:p>
            <a:pPr marL="180000" marR="0" lvl="0" indent="-180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Competency and Training Workshop over 2 days </a:t>
            </a:r>
            <a:endParaRPr/>
          </a:p>
          <a:p>
            <a:pPr marL="180000" marR="0" lvl="0" indent="-180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Costing Tools Workshop 2.0 over 1.5 days </a:t>
            </a:r>
            <a:endParaRPr/>
          </a:p>
        </p:txBody>
      </p:sp>
      <p:sp>
        <p:nvSpPr>
          <p:cNvPr id="644" name="Google Shape;644;p17"/>
          <p:cNvSpPr/>
          <p:nvPr/>
        </p:nvSpPr>
        <p:spPr>
          <a:xfrm>
            <a:off x="609600" y="4874364"/>
            <a:ext cx="2240605" cy="120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900" tIns="71950" rIns="107925" bIns="71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Logistics</a:t>
            </a:r>
            <a:endParaRPr/>
          </a:p>
        </p:txBody>
      </p:sp>
      <p:sp>
        <p:nvSpPr>
          <p:cNvPr id="645" name="Google Shape;645;p17"/>
          <p:cNvSpPr/>
          <p:nvPr/>
        </p:nvSpPr>
        <p:spPr>
          <a:xfrm>
            <a:off x="609600" y="3350001"/>
            <a:ext cx="2240605" cy="120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900" tIns="71950" rIns="107925" bIns="71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  <a:endParaRPr/>
          </a:p>
        </p:txBody>
      </p:sp>
      <p:sp>
        <p:nvSpPr>
          <p:cNvPr id="646" name="Google Shape;646;p17"/>
          <p:cNvSpPr/>
          <p:nvPr/>
        </p:nvSpPr>
        <p:spPr>
          <a:xfrm>
            <a:off x="609600" y="1825638"/>
            <a:ext cx="2240605" cy="120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900" tIns="71950" rIns="107925" bIns="71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8"/>
          <p:cNvSpPr txBox="1">
            <a:spLocks noGrp="1"/>
          </p:cNvSpPr>
          <p:nvPr>
            <p:ph type="title"/>
          </p:nvPr>
        </p:nvSpPr>
        <p:spPr>
          <a:xfrm>
            <a:off x="609600" y="222296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Pathogen Genomics Uses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The IPSN is developing key global goods defined as priorities by its members</a:t>
            </a:r>
            <a:endParaRPr/>
          </a:p>
        </p:txBody>
      </p:sp>
      <p:pic>
        <p:nvPicPr>
          <p:cNvPr id="658" name="Google Shape;658;p19" descr="Blueprint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638" y="1530490"/>
            <a:ext cx="854135" cy="85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9" descr="Coins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2958" y="1617057"/>
            <a:ext cx="854135" cy="85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9" descr="Puzzleteile mit einfarbiger Füllu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6267" y="1529318"/>
            <a:ext cx="854164" cy="854164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9"/>
          <p:cNvSpPr/>
          <p:nvPr/>
        </p:nvSpPr>
        <p:spPr>
          <a:xfrm>
            <a:off x="744650" y="2720658"/>
            <a:ext cx="3327097" cy="56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Country Capacity Framework</a:t>
            </a:r>
            <a:endParaRPr/>
          </a:p>
        </p:txBody>
      </p:sp>
      <p:sp>
        <p:nvSpPr>
          <p:cNvPr id="662" name="Google Shape;662;p19"/>
          <p:cNvSpPr/>
          <p:nvPr/>
        </p:nvSpPr>
        <p:spPr>
          <a:xfrm>
            <a:off x="4567970" y="2720658"/>
            <a:ext cx="3327097" cy="56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Global Investment Case</a:t>
            </a:r>
            <a:endParaRPr/>
          </a:p>
        </p:txBody>
      </p:sp>
      <p:sp>
        <p:nvSpPr>
          <p:cNvPr id="663" name="Google Shape;663;p19"/>
          <p:cNvSpPr/>
          <p:nvPr/>
        </p:nvSpPr>
        <p:spPr>
          <a:xfrm>
            <a:off x="8391290" y="2720658"/>
            <a:ext cx="3327097" cy="56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PGS Uses</a:t>
            </a:r>
            <a:endParaRPr/>
          </a:p>
        </p:txBody>
      </p:sp>
      <p:sp>
        <p:nvSpPr>
          <p:cNvPr id="664" name="Google Shape;664;p19"/>
          <p:cNvSpPr/>
          <p:nvPr/>
        </p:nvSpPr>
        <p:spPr>
          <a:xfrm>
            <a:off x="744650" y="3429000"/>
            <a:ext cx="3327097" cy="224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framework that lays out the different archetypes that countries can occupy at different budget levels, to ensure equitable access to PGS as part of their public health system</a:t>
            </a:r>
            <a:endParaRPr/>
          </a:p>
        </p:txBody>
      </p:sp>
      <p:sp>
        <p:nvSpPr>
          <p:cNvPr id="665" name="Google Shape;665;p19"/>
          <p:cNvSpPr/>
          <p:nvPr/>
        </p:nvSpPr>
        <p:spPr>
          <a:xfrm>
            <a:off x="4567970" y="3429000"/>
            <a:ext cx="3327097" cy="224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powerful, fact-based case for the investment needed in pathogen genomic surveillance at the global level, based on analysis of the additional costs required, and the impact of these investments</a:t>
            </a:r>
            <a:endParaRPr/>
          </a:p>
        </p:txBody>
      </p:sp>
      <p:sp>
        <p:nvSpPr>
          <p:cNvPr id="666" name="Google Shape;666;p19"/>
          <p:cNvSpPr/>
          <p:nvPr/>
        </p:nvSpPr>
        <p:spPr>
          <a:xfrm>
            <a:off x="8391290" y="3429000"/>
            <a:ext cx="3327097" cy="2243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comprehensive definition of the uses for pathogen genomic surveillance to identify patterns, gaps and examples that support country-level implementation and advocacy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1005262" y="1725379"/>
            <a:ext cx="2741152" cy="76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1013491" y="5916104"/>
            <a:ext cx="2741152" cy="76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013491" y="1083483"/>
            <a:ext cx="2741152" cy="76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005262" y="2663480"/>
            <a:ext cx="2741152" cy="76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1287559" y="2004524"/>
            <a:ext cx="3983839" cy="133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Genomic sequencing technology has rapidly developed in recent years allowing lower cost, higher volume pathogen analysis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" descr="Balkendiagramm mit Aufwärtstrend mit einfarbiger Füll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380330"/>
            <a:ext cx="583200" cy="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/>
          <p:nvPr/>
        </p:nvSpPr>
        <p:spPr>
          <a:xfrm>
            <a:off x="6720840" y="3341073"/>
            <a:ext cx="248368" cy="584775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333052" y="4092681"/>
            <a:ext cx="398952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COVID-19 provided an important test case, leading to a rapid build-out of capacity worldwide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7120890" y="2817852"/>
            <a:ext cx="446151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now an opportunity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create an interlinked network of high-quality pathogen genomics systems, reducing the burden of future pandemics and endemic diseases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The rapid expansion of pathogen genomics since 2019 presents an opportunity to build truly global coverage</a:t>
            </a:r>
            <a:endParaRPr/>
          </a:p>
        </p:txBody>
      </p:sp>
      <p:pic>
        <p:nvPicPr>
          <p:cNvPr id="111" name="Google Shape;111;p2" descr="Covid-19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" y="4308912"/>
            <a:ext cx="583200" cy="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Pathogen genomics uses framework addresses several objectives </a:t>
            </a:r>
            <a:endParaRPr/>
          </a:p>
        </p:txBody>
      </p:sp>
      <p:pic>
        <p:nvPicPr>
          <p:cNvPr id="673" name="Google Shape;673;p20" descr="Badge 1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579" y="1866788"/>
            <a:ext cx="445232" cy="44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20" descr="Badg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79" y="3755549"/>
            <a:ext cx="445232" cy="44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20" descr="Badge 4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579" y="5174239"/>
            <a:ext cx="445232" cy="44523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20"/>
          <p:cNvSpPr/>
          <p:nvPr/>
        </p:nvSpPr>
        <p:spPr>
          <a:xfrm>
            <a:off x="1391514" y="1914298"/>
            <a:ext cx="9228674" cy="369332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Gives a comprehensive view of how PGS may and is being used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0"/>
          <p:cNvSpPr/>
          <p:nvPr/>
        </p:nvSpPr>
        <p:spPr>
          <a:xfrm>
            <a:off x="1391514" y="3808385"/>
            <a:ext cx="9228672" cy="369332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Comprehensive and vertical view allows for interpretation of patterns across pathogens</a:t>
            </a:r>
            <a:endParaRPr/>
          </a:p>
        </p:txBody>
      </p:sp>
      <p:sp>
        <p:nvSpPr>
          <p:cNvPr id="678" name="Google Shape;678;p20"/>
          <p:cNvSpPr/>
          <p:nvPr/>
        </p:nvSpPr>
        <p:spPr>
          <a:xfrm>
            <a:off x="1421397" y="5195545"/>
            <a:ext cx="6913550" cy="369332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Contributes to advocacy efforts</a:t>
            </a:r>
            <a:endParaRPr/>
          </a:p>
        </p:txBody>
      </p:sp>
      <p:sp>
        <p:nvSpPr>
          <p:cNvPr id="679" name="Google Shape;679;p20"/>
          <p:cNvSpPr/>
          <p:nvPr/>
        </p:nvSpPr>
        <p:spPr>
          <a:xfrm>
            <a:off x="1391513" y="2312020"/>
            <a:ext cx="9228673" cy="82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Scope incl. pathogens with pandemic potential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endemic diseases </a:t>
            </a:r>
            <a:endParaRPr sz="1800">
              <a:solidFill>
                <a:srgbClr val="8BDB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Providing a 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list of pathogens for experts to </a:t>
            </a:r>
            <a:r>
              <a:rPr lang="en-US" sz="1800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see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how their expertise can support all others, and create synergies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From single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b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agnostic pathogen surveillance</a:t>
            </a:r>
            <a:endParaRPr sz="1800" b="0" u="none" strike="noStrike" cap="none">
              <a:solidFill>
                <a:srgbClr val="8BDB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0"/>
          <p:cNvSpPr/>
          <p:nvPr/>
        </p:nvSpPr>
        <p:spPr>
          <a:xfrm>
            <a:off x="1391512" y="4198950"/>
            <a:ext cx="9228672" cy="5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Allows to see patterns across genomic objectives and pathogens, and contribute to more efficient planning and deployment of PGS use</a:t>
            </a:r>
            <a:endParaRPr/>
          </a:p>
        </p:txBody>
      </p:sp>
      <p:sp>
        <p:nvSpPr>
          <p:cNvPr id="681" name="Google Shape;681;p20"/>
          <p:cNvSpPr/>
          <p:nvPr/>
        </p:nvSpPr>
        <p:spPr>
          <a:xfrm>
            <a:off x="1443692" y="5591184"/>
            <a:ext cx="9176493" cy="587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framework can be leveraged for building products such as investment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 be used for communications and advocacy for national and international funding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The framework uses a wide but not exhaustive list of WHO priority pathogens and pathogen-agnostic approaches</a:t>
            </a:r>
            <a:endParaRPr/>
          </a:p>
        </p:txBody>
      </p:sp>
      <p:sp>
        <p:nvSpPr>
          <p:cNvPr id="687" name="Google Shape;687;p21"/>
          <p:cNvSpPr txBox="1"/>
          <p:nvPr/>
        </p:nvSpPr>
        <p:spPr>
          <a:xfrm>
            <a:off x="680880" y="1628462"/>
            <a:ext cx="31662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Pathogens with pandemic potential (from R&amp;D Blueprint)</a:t>
            </a:r>
            <a:endParaRPr/>
          </a:p>
        </p:txBody>
      </p:sp>
      <p:sp>
        <p:nvSpPr>
          <p:cNvPr id="688" name="Google Shape;688;p21"/>
          <p:cNvSpPr txBox="1"/>
          <p:nvPr/>
        </p:nvSpPr>
        <p:spPr>
          <a:xfrm>
            <a:off x="4380193" y="1628462"/>
            <a:ext cx="31662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Endemic pathogens endemic &amp; those integrated in programs</a:t>
            </a:r>
            <a:endParaRPr/>
          </a:p>
        </p:txBody>
      </p:sp>
      <p:sp>
        <p:nvSpPr>
          <p:cNvPr id="689" name="Google Shape;689;p21"/>
          <p:cNvSpPr txBox="1"/>
          <p:nvPr/>
        </p:nvSpPr>
        <p:spPr>
          <a:xfrm>
            <a:off x="8075893" y="1928710"/>
            <a:ext cx="31662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Pathogen-agnostic approaches</a:t>
            </a:r>
            <a:endParaRPr/>
          </a:p>
        </p:txBody>
      </p:sp>
      <p:pic>
        <p:nvPicPr>
          <p:cNvPr id="690" name="Google Shape;69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853" y="2809092"/>
            <a:ext cx="3379947" cy="301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1513" y="2809092"/>
            <a:ext cx="3296127" cy="3426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4368" y="2809103"/>
            <a:ext cx="3517107" cy="1053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3" name="Google Shape;693;p21"/>
          <p:cNvCxnSpPr/>
          <p:nvPr/>
        </p:nvCxnSpPr>
        <p:spPr>
          <a:xfrm>
            <a:off x="734853" y="2623465"/>
            <a:ext cx="10946700" cy="0"/>
          </a:xfrm>
          <a:prstGeom prst="straightConnector1">
            <a:avLst/>
          </a:prstGeom>
          <a:noFill/>
          <a:ln w="9525" cap="flat" cmpd="sng">
            <a:solidFill>
              <a:srgbClr val="0098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 sz="3000"/>
              <a:t>The UCF considers 11 different surveillance objectives for the use of genomics</a:t>
            </a:r>
            <a:endParaRPr/>
          </a:p>
        </p:txBody>
      </p:sp>
      <p:pic>
        <p:nvPicPr>
          <p:cNvPr id="700" name="Google Shape;700;p22"/>
          <p:cNvPicPr preferRelativeResize="0"/>
          <p:nvPr/>
        </p:nvPicPr>
        <p:blipFill rotWithShape="1">
          <a:blip r:embed="rId3">
            <a:alphaModFix/>
          </a:blip>
          <a:srcRect b="58187"/>
          <a:stretch/>
        </p:blipFill>
        <p:spPr>
          <a:xfrm>
            <a:off x="794258" y="2380039"/>
            <a:ext cx="10531463" cy="11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2"/>
          <p:cNvPicPr preferRelativeResize="0"/>
          <p:nvPr/>
        </p:nvPicPr>
        <p:blipFill rotWithShape="1">
          <a:blip r:embed="rId4">
            <a:alphaModFix/>
          </a:blip>
          <a:srcRect b="57784"/>
          <a:stretch/>
        </p:blipFill>
        <p:spPr>
          <a:xfrm>
            <a:off x="812399" y="4231065"/>
            <a:ext cx="10495182" cy="1142998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2"/>
          <p:cNvSpPr txBox="1"/>
          <p:nvPr/>
        </p:nvSpPr>
        <p:spPr>
          <a:xfrm>
            <a:off x="682897" y="1759390"/>
            <a:ext cx="54097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Routine Public Health Practice</a:t>
            </a:r>
            <a:endParaRPr/>
          </a:p>
        </p:txBody>
      </p:sp>
      <p:cxnSp>
        <p:nvCxnSpPr>
          <p:cNvPr id="703" name="Google Shape;703;p22"/>
          <p:cNvCxnSpPr/>
          <p:nvPr/>
        </p:nvCxnSpPr>
        <p:spPr>
          <a:xfrm>
            <a:off x="794258" y="2208618"/>
            <a:ext cx="10531463" cy="0"/>
          </a:xfrm>
          <a:prstGeom prst="straightConnector1">
            <a:avLst/>
          </a:prstGeom>
          <a:noFill/>
          <a:ln w="9525" cap="flat" cmpd="sng">
            <a:solidFill>
              <a:srgbClr val="0098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22"/>
          <p:cNvSpPr txBox="1"/>
          <p:nvPr/>
        </p:nvSpPr>
        <p:spPr>
          <a:xfrm>
            <a:off x="698415" y="3656107"/>
            <a:ext cx="105694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 studies 						      Clinical management </a:t>
            </a:r>
            <a:endParaRPr/>
          </a:p>
        </p:txBody>
      </p:sp>
      <p:cxnSp>
        <p:nvCxnSpPr>
          <p:cNvPr id="705" name="Google Shape;705;p22"/>
          <p:cNvCxnSpPr/>
          <p:nvPr/>
        </p:nvCxnSpPr>
        <p:spPr>
          <a:xfrm>
            <a:off x="800546" y="4106688"/>
            <a:ext cx="8156418" cy="6116"/>
          </a:xfrm>
          <a:prstGeom prst="straightConnector1">
            <a:avLst/>
          </a:prstGeom>
          <a:noFill/>
          <a:ln w="9525" cap="flat" cmpd="sng">
            <a:solidFill>
              <a:srgbClr val="0098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6" name="Google Shape;706;p22"/>
          <p:cNvCxnSpPr/>
          <p:nvPr/>
        </p:nvCxnSpPr>
        <p:spPr>
          <a:xfrm>
            <a:off x="9335116" y="4110961"/>
            <a:ext cx="1972465" cy="6811"/>
          </a:xfrm>
          <a:prstGeom prst="straightConnector1">
            <a:avLst/>
          </a:prstGeom>
          <a:noFill/>
          <a:ln w="9525" cap="flat" cmpd="sng">
            <a:solidFill>
              <a:srgbClr val="0098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br>
              <a:rPr lang="en-US"/>
            </a:br>
            <a:r>
              <a:rPr lang="en-US"/>
              <a:t>Estimations on Genomics contribution to PH</a:t>
            </a:r>
            <a:br>
              <a:rPr lang="en-US"/>
            </a:br>
            <a:endParaRPr/>
          </a:p>
        </p:txBody>
      </p:sp>
      <p:pic>
        <p:nvPicPr>
          <p:cNvPr id="713" name="Google Shape;71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343" y="2342899"/>
            <a:ext cx="4676598" cy="1913153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23"/>
          <p:cNvSpPr txBox="1"/>
          <p:nvPr/>
        </p:nvSpPr>
        <p:spPr>
          <a:xfrm>
            <a:off x="5824055" y="2354371"/>
            <a:ext cx="39160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what extent does genomics contribute to surveillance and public health?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4"/>
          <p:cNvSpPr/>
          <p:nvPr/>
        </p:nvSpPr>
        <p:spPr>
          <a:xfrm>
            <a:off x="-8012" y="5935578"/>
            <a:ext cx="2951747" cy="92242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4"/>
          <p:cNvSpPr/>
          <p:nvPr/>
        </p:nvSpPr>
        <p:spPr>
          <a:xfrm>
            <a:off x="9240253" y="5935579"/>
            <a:ext cx="2951747" cy="92242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24" descr="A blue and white chart with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9563" y="5352648"/>
            <a:ext cx="1775903" cy="58293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2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The levels of contribution of genomics per pathogen and surveillance objectives for public health decision-making</a:t>
            </a:r>
            <a:endParaRPr/>
          </a:p>
        </p:txBody>
      </p:sp>
      <p:pic>
        <p:nvPicPr>
          <p:cNvPr id="723" name="Google Shape;723;p24" descr="Une image contenant texte, ligne, Parallèle, Rectangl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 t="-2716" b="11816"/>
          <a:stretch/>
        </p:blipFill>
        <p:spPr>
          <a:xfrm>
            <a:off x="146534" y="1600603"/>
            <a:ext cx="11898932" cy="3609788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24"/>
          <p:cNvSpPr txBox="1"/>
          <p:nvPr/>
        </p:nvSpPr>
        <p:spPr>
          <a:xfrm>
            <a:off x="7918814" y="6131865"/>
            <a:ext cx="421341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Vertical, horizontal and diagonal read-outs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As next steps, the IPSN toolkit will be consulted on with regions and countries</a:t>
            </a:r>
            <a:endParaRPr/>
          </a:p>
        </p:txBody>
      </p:sp>
      <p:sp>
        <p:nvSpPr>
          <p:cNvPr id="730" name="Google Shape;730;p25"/>
          <p:cNvSpPr/>
          <p:nvPr/>
        </p:nvSpPr>
        <p:spPr>
          <a:xfrm>
            <a:off x="2358496" y="2547950"/>
            <a:ext cx="1950380" cy="774578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Finalization of technical documents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5"/>
          <p:cNvSpPr/>
          <p:nvPr/>
        </p:nvSpPr>
        <p:spPr>
          <a:xfrm>
            <a:off x="4089652" y="2547950"/>
            <a:ext cx="1950380" cy="774578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Consult with regions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5"/>
          <p:cNvSpPr/>
          <p:nvPr/>
        </p:nvSpPr>
        <p:spPr>
          <a:xfrm>
            <a:off x="697735" y="1442608"/>
            <a:ext cx="3172858" cy="54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Process and next steps: </a:t>
            </a:r>
            <a:endParaRPr/>
          </a:p>
        </p:txBody>
      </p:sp>
      <p:sp>
        <p:nvSpPr>
          <p:cNvPr id="733" name="Google Shape;733;p25"/>
          <p:cNvSpPr/>
          <p:nvPr/>
        </p:nvSpPr>
        <p:spPr>
          <a:xfrm>
            <a:off x="5820808" y="2547950"/>
            <a:ext cx="1950380" cy="774578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Country pilots/tests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5"/>
          <p:cNvSpPr/>
          <p:nvPr/>
        </p:nvSpPr>
        <p:spPr>
          <a:xfrm>
            <a:off x="7551964" y="2547950"/>
            <a:ext cx="1950380" cy="774578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Prepare for publication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5"/>
          <p:cNvSpPr txBox="1"/>
          <p:nvPr/>
        </p:nvSpPr>
        <p:spPr>
          <a:xfrm>
            <a:off x="2547816" y="3532843"/>
            <a:ext cx="157174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Draft technical documents to accompany frameworks are developed</a:t>
            </a:r>
            <a:endParaRPr/>
          </a:p>
        </p:txBody>
      </p:sp>
      <p:sp>
        <p:nvSpPr>
          <p:cNvPr id="736" name="Google Shape;736;p25"/>
          <p:cNvSpPr txBox="1"/>
          <p:nvPr/>
        </p:nvSpPr>
        <p:spPr>
          <a:xfrm>
            <a:off x="4278972" y="3532843"/>
            <a:ext cx="157174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Draft technical documents are refined with feedback and input by regions</a:t>
            </a:r>
            <a:endParaRPr/>
          </a:p>
        </p:txBody>
      </p:sp>
      <p:sp>
        <p:nvSpPr>
          <p:cNvPr id="737" name="Google Shape;737;p25"/>
          <p:cNvSpPr txBox="1"/>
          <p:nvPr/>
        </p:nvSpPr>
        <p:spPr>
          <a:xfrm>
            <a:off x="6010128" y="3532843"/>
            <a:ext cx="157174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Products are tested by pilot countries and feedback is incorporated</a:t>
            </a:r>
            <a:endParaRPr/>
          </a:p>
        </p:txBody>
      </p:sp>
      <p:sp>
        <p:nvSpPr>
          <p:cNvPr id="738" name="Google Shape;738;p25"/>
          <p:cNvSpPr txBox="1"/>
          <p:nvPr/>
        </p:nvSpPr>
        <p:spPr>
          <a:xfrm>
            <a:off x="7741284" y="3532842"/>
            <a:ext cx="157174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Products are finalized and prepared for publication</a:t>
            </a:r>
            <a:endParaRPr/>
          </a:p>
        </p:txBody>
      </p:sp>
      <p:sp>
        <p:nvSpPr>
          <p:cNvPr id="739" name="Google Shape;739;p25"/>
          <p:cNvSpPr/>
          <p:nvPr/>
        </p:nvSpPr>
        <p:spPr>
          <a:xfrm>
            <a:off x="9533165" y="2544964"/>
            <a:ext cx="1950380" cy="774578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Part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ners Forum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6"/>
          <p:cNvSpPr txBox="1">
            <a:spLocks noGrp="1"/>
          </p:cNvSpPr>
          <p:nvPr>
            <p:ph type="title"/>
          </p:nvPr>
        </p:nvSpPr>
        <p:spPr>
          <a:xfrm>
            <a:off x="340668" y="8937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The Secretariat, encompassing core staff and partners</a:t>
            </a:r>
            <a:endParaRPr/>
          </a:p>
        </p:txBody>
      </p:sp>
      <p:sp>
        <p:nvSpPr>
          <p:cNvPr id="746" name="Google Shape;746;p26"/>
          <p:cNvSpPr/>
          <p:nvPr/>
        </p:nvSpPr>
        <p:spPr>
          <a:xfrm>
            <a:off x="345537" y="1594302"/>
            <a:ext cx="3563306" cy="65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IPSN Secretariat team has expanded to support a larger ongoing scope of work</a:t>
            </a:r>
            <a:endParaRPr/>
          </a:p>
        </p:txBody>
      </p:sp>
      <p:sp>
        <p:nvSpPr>
          <p:cNvPr id="747" name="Google Shape;747;p26"/>
          <p:cNvSpPr/>
          <p:nvPr/>
        </p:nvSpPr>
        <p:spPr>
          <a:xfrm>
            <a:off x="4760426" y="1336485"/>
            <a:ext cx="3182616" cy="44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6"/>
          <p:cNvSpPr/>
          <p:nvPr/>
        </p:nvSpPr>
        <p:spPr>
          <a:xfrm>
            <a:off x="8377297" y="1637795"/>
            <a:ext cx="3563306" cy="4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Informal technical working groups have been formed with partners for select projects</a:t>
            </a:r>
            <a:endParaRPr/>
          </a:p>
        </p:txBody>
      </p:sp>
      <p:pic>
        <p:nvPicPr>
          <p:cNvPr id="749" name="Google Shape;74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468" y="2348189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0" name="Google Shape;75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4731" y="2348189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1" name="Google Shape;75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029" y="4406516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2" name="Google Shape;75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468" y="5731375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3" name="Google Shape;753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6649" y="2348189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4" name="Google Shape;754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01129" y="2348189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5" name="Google Shape;755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644036" y="4337599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6" name="Google Shape;756;p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22447" y="5332304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7" name="Google Shape;757;p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615570" y="5712938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8" name="Google Shape;758;p2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16095" y="3349847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9" name="Google Shape;759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80399" y="3349847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0" name="Google Shape;760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546460" y="4337599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1" name="Google Shape;761;p2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56649" y="3342894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2" name="Google Shape;762;p26"/>
          <p:cNvPicPr preferRelativeResize="0"/>
          <p:nvPr/>
        </p:nvPicPr>
        <p:blipFill rotWithShape="1">
          <a:blip r:embed="rId16">
            <a:alphaModFix/>
          </a:blip>
          <a:srcRect l="21380" r="21380"/>
          <a:stretch/>
        </p:blipFill>
        <p:spPr>
          <a:xfrm>
            <a:off x="6001129" y="3342894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3" name="Google Shape;763;p26" descr="Professor Benjamin Howden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522447" y="3342894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4" name="Google Shape;764;p26" descr="Sónia GONÇALVES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583244" y="3342894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5" name="Google Shape;765;p26" descr="Profile photo of Leena Inamdar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644037" y="3342894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6" name="Google Shape;766;p2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522448" y="2348189"/>
            <a:ext cx="870424" cy="870424"/>
          </a:xfrm>
          <a:prstGeom prst="flowChartConnector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7" name="Google Shape;767;p26" descr="Sofonias Kifle Tessema – Africa CDC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583243" y="2348189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8" name="Google Shape;768;p26" descr="Ein Bild, das Person, Anzug, Mann, Wand enthält.&#10;&#10;Automatisch generierte Beschreibu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8522447" y="4337599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9" name="Google Shape;769;p26" descr="image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583244" y="4337599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0" name="Google Shape;770;p26" descr="Georgetown's Rebecca Katz Named Advisor on Biden Coronavirus Task Force |  Georgetown University Medical Center | Georgetown University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0644038" y="2348189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1" name="Google Shape;771;p26"/>
          <p:cNvSpPr/>
          <p:nvPr/>
        </p:nvSpPr>
        <p:spPr>
          <a:xfrm>
            <a:off x="4609123" y="1594302"/>
            <a:ext cx="3348005" cy="65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IPSN Secretariat is supported by technical advisors from across WHO and partner organizations</a:t>
            </a:r>
            <a:endParaRPr/>
          </a:p>
        </p:txBody>
      </p:sp>
      <p:pic>
        <p:nvPicPr>
          <p:cNvPr id="772" name="Google Shape;772;p26"/>
          <p:cNvPicPr preferRelativeResize="0"/>
          <p:nvPr/>
        </p:nvPicPr>
        <p:blipFill rotWithShape="1">
          <a:blip r:embed="rId25">
            <a:alphaModFix/>
          </a:blip>
          <a:srcRect t="11176" b="11176"/>
          <a:stretch/>
        </p:blipFill>
        <p:spPr>
          <a:xfrm>
            <a:off x="2485994" y="2348189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3" name="Google Shape;773;p26"/>
          <p:cNvPicPr preferRelativeResize="0"/>
          <p:nvPr/>
        </p:nvPicPr>
        <p:blipFill rotWithShape="1">
          <a:blip r:embed="rId26">
            <a:alphaModFix/>
          </a:blip>
          <a:srcRect l="16572" r="16571"/>
          <a:stretch/>
        </p:blipFill>
        <p:spPr>
          <a:xfrm>
            <a:off x="2471266" y="3316684"/>
            <a:ext cx="870424" cy="870424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4" name="Google Shape;774;p2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 rot="197827">
            <a:off x="1504731" y="4381332"/>
            <a:ext cx="871200" cy="8712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5" name="Google Shape;775;p26"/>
          <p:cNvSpPr/>
          <p:nvPr/>
        </p:nvSpPr>
        <p:spPr>
          <a:xfrm flipH="1">
            <a:off x="10692638" y="951769"/>
            <a:ext cx="337457" cy="337457"/>
          </a:xfrm>
          <a:prstGeom prst="ellipse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6"/>
          <p:cNvSpPr/>
          <p:nvPr/>
        </p:nvSpPr>
        <p:spPr>
          <a:xfrm flipH="1">
            <a:off x="9220730" y="951769"/>
            <a:ext cx="337457" cy="337457"/>
          </a:xfrm>
          <a:prstGeom prst="ellipse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6"/>
          <p:cNvSpPr/>
          <p:nvPr/>
        </p:nvSpPr>
        <p:spPr>
          <a:xfrm>
            <a:off x="9556020" y="995418"/>
            <a:ext cx="11387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Internal WHO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26"/>
          <p:cNvSpPr/>
          <p:nvPr/>
        </p:nvSpPr>
        <p:spPr>
          <a:xfrm>
            <a:off x="11027928" y="995418"/>
            <a:ext cx="8013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External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26" descr="A person sitting at a table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045609" y="2348189"/>
            <a:ext cx="868680" cy="868680"/>
          </a:xfrm>
          <a:prstGeom prst="flowChartConnector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5" name="Google Shape;785;p27"/>
          <p:cNvCxnSpPr/>
          <p:nvPr/>
        </p:nvCxnSpPr>
        <p:spPr>
          <a:xfrm>
            <a:off x="589545" y="2834542"/>
            <a:ext cx="10599821" cy="0"/>
          </a:xfrm>
          <a:prstGeom prst="straightConnector1">
            <a:avLst/>
          </a:prstGeom>
          <a:noFill/>
          <a:ln w="9525" cap="flat" cmpd="sng">
            <a:solidFill>
              <a:srgbClr val="0098DD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786" name="Google Shape;786;p27"/>
          <p:cNvSpPr/>
          <p:nvPr/>
        </p:nvSpPr>
        <p:spPr>
          <a:xfrm>
            <a:off x="1084848" y="2408383"/>
            <a:ext cx="2767263" cy="85232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your organization up online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7"/>
          <p:cNvSpPr/>
          <p:nvPr/>
        </p:nvSpPr>
        <p:spPr>
          <a:xfrm>
            <a:off x="4505824" y="2408383"/>
            <a:ext cx="2767263" cy="85232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 further organizational information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27"/>
          <p:cNvSpPr/>
          <p:nvPr/>
        </p:nvSpPr>
        <p:spPr>
          <a:xfrm>
            <a:off x="7926801" y="2408383"/>
            <a:ext cx="2767263" cy="85232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Become an official member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27"/>
          <p:cNvSpPr/>
          <p:nvPr/>
        </p:nvSpPr>
        <p:spPr>
          <a:xfrm>
            <a:off x="1078836" y="3363137"/>
            <a:ext cx="2767263" cy="2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 to </a:t>
            </a:r>
            <a:r>
              <a:rPr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who.int/initiatives/international-pathogen-surveillance-network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Fill in the form to apply for your organization to join the IPSN as an official member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27"/>
          <p:cNvSpPr/>
          <p:nvPr/>
        </p:nvSpPr>
        <p:spPr>
          <a:xfrm>
            <a:off x="4505824" y="3363137"/>
            <a:ext cx="2767263" cy="2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your organization type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you might need to provide more information on your organization background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27"/>
          <p:cNvSpPr/>
          <p:nvPr/>
        </p:nvSpPr>
        <p:spPr>
          <a:xfrm>
            <a:off x="7926801" y="3363137"/>
            <a:ext cx="2767263" cy="2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IPSN Secretariat will confirm your organization’s official membership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27"/>
          <p:cNvSpPr/>
          <p:nvPr/>
        </p:nvSpPr>
        <p:spPr>
          <a:xfrm>
            <a:off x="5518549" y="1745576"/>
            <a:ext cx="741815" cy="7820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27"/>
          <p:cNvSpPr/>
          <p:nvPr/>
        </p:nvSpPr>
        <p:spPr>
          <a:xfrm>
            <a:off x="8919406" y="1745576"/>
            <a:ext cx="782054" cy="7820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27"/>
          <p:cNvSpPr/>
          <p:nvPr/>
        </p:nvSpPr>
        <p:spPr>
          <a:xfrm>
            <a:off x="2077453" y="1745576"/>
            <a:ext cx="782054" cy="7820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27"/>
          <p:cNvSpPr txBox="1"/>
          <p:nvPr/>
        </p:nvSpPr>
        <p:spPr>
          <a:xfrm>
            <a:off x="609600" y="30114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Become a member ? </a:t>
            </a:r>
            <a:endParaRPr/>
          </a:p>
        </p:txBody>
      </p:sp>
      <p:pic>
        <p:nvPicPr>
          <p:cNvPr id="796" name="Google Shape;79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4064" y="4963453"/>
            <a:ext cx="1194742" cy="119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/>
        </p:nvSpPr>
        <p:spPr>
          <a:xfrm>
            <a:off x="6314191" y="3379272"/>
            <a:ext cx="5033491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Engage a mutually supportive global network of genomic surveillance actors that amplifies and accelerates the work of its members to improve access and equity. 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675391" y="3368689"/>
            <a:ext cx="5033491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 country has equitable access to sustained capacity for genomic sequencing and analytics as part of its public health surveillance system. 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2347502" y="2315812"/>
            <a:ext cx="16892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sz="28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7817375" y="2315812"/>
            <a:ext cx="20271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Mission</a:t>
            </a:r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The IPSN is a global network bringing together the pathogen genomic community to improve public health decision making</a:t>
            </a:r>
            <a:endParaRPr/>
          </a:p>
        </p:txBody>
      </p:sp>
      <p:cxnSp>
        <p:nvCxnSpPr>
          <p:cNvPr id="122" name="Google Shape;122;p3"/>
          <p:cNvCxnSpPr/>
          <p:nvPr/>
        </p:nvCxnSpPr>
        <p:spPr>
          <a:xfrm>
            <a:off x="457200" y="3675663"/>
            <a:ext cx="0" cy="853768"/>
          </a:xfrm>
          <a:prstGeom prst="straightConnector1">
            <a:avLst/>
          </a:prstGeom>
          <a:noFill/>
          <a:ln w="9525" cap="flat" cmpd="sng">
            <a:solidFill>
              <a:srgbClr val="0098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3"/>
          <p:cNvCxnSpPr/>
          <p:nvPr/>
        </p:nvCxnSpPr>
        <p:spPr>
          <a:xfrm>
            <a:off x="6022323" y="3675663"/>
            <a:ext cx="0" cy="853768"/>
          </a:xfrm>
          <a:prstGeom prst="straightConnector1">
            <a:avLst/>
          </a:prstGeom>
          <a:noFill/>
          <a:ln w="9525" cap="flat" cmpd="sng">
            <a:solidFill>
              <a:srgbClr val="0098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3"/>
          <p:cNvCxnSpPr/>
          <p:nvPr/>
        </p:nvCxnSpPr>
        <p:spPr>
          <a:xfrm>
            <a:off x="11734800" y="3675663"/>
            <a:ext cx="0" cy="853768"/>
          </a:xfrm>
          <a:prstGeom prst="straightConnector1">
            <a:avLst/>
          </a:prstGeom>
          <a:noFill/>
          <a:ln w="9525" cap="flat" cmpd="sng">
            <a:solidFill>
              <a:srgbClr val="0098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609600" y="1847316"/>
            <a:ext cx="3980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What will the IPSN deliver?</a:t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609600" y="2328152"/>
            <a:ext cx="4540685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Increased harmonization and innovation in pathogen genomics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Increased scale and efficiency of country capacity building efforts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Increased political attention and financing coordination and sustainability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7042799" y="1847316"/>
            <a:ext cx="45395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What impacts will the IPSN have?</a:t>
            </a:r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The IPSN increases pathogen genomic surveillance harmonization, scale and political attention</a:t>
            </a:r>
            <a:endParaRPr/>
          </a:p>
        </p:txBody>
      </p:sp>
      <p:sp>
        <p:nvSpPr>
          <p:cNvPr id="134" name="Google Shape;134;p4"/>
          <p:cNvSpPr/>
          <p:nvPr/>
        </p:nvSpPr>
        <p:spPr>
          <a:xfrm>
            <a:off x="7031311" y="2278203"/>
            <a:ext cx="4539600" cy="34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Stronger national, regional and international surveillance systems better able to detect and characterize new threats and reduce disease burden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 systems are better able to coordinate rapidly during an outbreak to detect and respond to emerging threats</a:t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5909840" y="2486023"/>
            <a:ext cx="376294" cy="3162133"/>
          </a:xfrm>
          <a:prstGeom prst="homePlat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>
            <a:off x="648106" y="684610"/>
            <a:ext cx="5486400" cy="5507731"/>
            <a:chOff x="609600" y="1740045"/>
            <a:chExt cx="5486400" cy="5507731"/>
          </a:xfrm>
        </p:grpSpPr>
        <p:sp>
          <p:nvSpPr>
            <p:cNvPr id="142" name="Google Shape;142;p5"/>
            <p:cNvSpPr/>
            <p:nvPr/>
          </p:nvSpPr>
          <p:spPr>
            <a:xfrm>
              <a:off x="609600" y="1761320"/>
              <a:ext cx="5486400" cy="4233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" name="Google Shape;143;p5" descr="Daumen hoch-Zeichen mit einfarbiger Füllu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3100" y="1740045"/>
              <a:ext cx="727200" cy="72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5"/>
            <p:cNvSpPr txBox="1"/>
            <p:nvPr/>
          </p:nvSpPr>
          <p:spPr>
            <a:xfrm>
              <a:off x="711200" y="2600350"/>
              <a:ext cx="5327553" cy="4647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80990" marR="0" lvl="0" indent="-38099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New global network</a:t>
              </a:r>
              <a:endParaRPr/>
            </a:p>
            <a:p>
              <a:pPr marL="380990" marR="0" lvl="0" indent="-380990" algn="l" rtl="0"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Focused on pathogen genomics</a:t>
              </a:r>
              <a:endParaRPr/>
            </a:p>
            <a:p>
              <a:pPr marL="380990" marR="0" lvl="0" indent="-38099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Bringing </a:t>
              </a: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together pathogen genomic actors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80990" marR="0" lvl="0" indent="-38099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Supporting countries by engaging all relevant stakeholders</a:t>
              </a:r>
              <a:endParaRPr/>
            </a:p>
            <a:p>
              <a:pPr marL="380990" marR="0" lvl="0" indent="-38099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Convening, facilitating, enabling and supporting countries to plan</a:t>
              </a:r>
              <a:endParaRPr/>
            </a:p>
            <a:p>
              <a:pPr marL="380990" marR="0" lvl="0" indent="-38099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Supporting the development of bioinformatics tools by partners</a:t>
              </a:r>
              <a:endParaRPr/>
            </a:p>
            <a:p>
              <a:pPr marL="380990" marR="0" lvl="0" indent="-24129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 txBox="1"/>
            <p:nvPr/>
          </p:nvSpPr>
          <p:spPr>
            <a:xfrm>
              <a:off x="1453077" y="1865109"/>
              <a:ext cx="4476172" cy="636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 the IPSN is</a:t>
              </a:r>
              <a:endParaRPr/>
            </a:p>
          </p:txBody>
        </p:sp>
      </p:grpSp>
      <p:grpSp>
        <p:nvGrpSpPr>
          <p:cNvPr id="146" name="Google Shape;146;p5"/>
          <p:cNvGrpSpPr/>
          <p:nvPr/>
        </p:nvGrpSpPr>
        <p:grpSpPr>
          <a:xfrm>
            <a:off x="6077259" y="825638"/>
            <a:ext cx="5486400" cy="4327955"/>
            <a:chOff x="6489700" y="1750270"/>
            <a:chExt cx="5486400" cy="4327955"/>
          </a:xfrm>
        </p:grpSpPr>
        <p:sp>
          <p:nvSpPr>
            <p:cNvPr id="147" name="Google Shape;147;p5"/>
            <p:cNvSpPr/>
            <p:nvPr/>
          </p:nvSpPr>
          <p:spPr>
            <a:xfrm>
              <a:off x="6489700" y="1761320"/>
              <a:ext cx="5486400" cy="4233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" name="Google Shape;148;p5" descr="Verbotsschild mit einfarbiger Füllu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99253" y="1750270"/>
              <a:ext cx="727200" cy="72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5"/>
            <p:cNvSpPr txBox="1"/>
            <p:nvPr/>
          </p:nvSpPr>
          <p:spPr>
            <a:xfrm>
              <a:off x="6588153" y="2600350"/>
              <a:ext cx="5328000" cy="3477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80990" marR="0" lvl="0" indent="-38099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Replicating other </a:t>
              </a: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stakeholder</a:t>
              </a: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activities</a:t>
              </a:r>
              <a:endParaRPr/>
            </a:p>
            <a:p>
              <a:pPr marL="380990" marR="0" lvl="0" indent="-38099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Limiting its engagement to WHO staff and </a:t>
              </a: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ember </a:t>
              </a: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states 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80990" marR="0" lvl="0" indent="-38099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Actively implementing PGS programs</a:t>
              </a:r>
              <a:endParaRPr/>
            </a:p>
            <a:p>
              <a:pPr marL="380990" marR="0" lvl="0" indent="-38099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Training country lab staff</a:t>
              </a:r>
              <a:endParaRPr/>
            </a:p>
            <a:p>
              <a:pPr marL="380990" marR="0" lvl="0" indent="-38099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Funding delivery of genomic surveillance systems </a:t>
              </a:r>
              <a:endParaRPr/>
            </a:p>
            <a:p>
              <a:pPr marL="380990" marR="0" lvl="0" indent="-38099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Char char="•"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ousing data</a:t>
              </a: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or d</a:t>
              </a:r>
              <a:r>
                <a:rPr lang="en-US"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eveloping software 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 txBox="1"/>
            <p:nvPr/>
          </p:nvSpPr>
          <p:spPr>
            <a:xfrm>
              <a:off x="7270165" y="1865109"/>
              <a:ext cx="4476172" cy="636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 the IPSN is not</a:t>
              </a:r>
              <a:endParaRPr/>
            </a:p>
          </p:txBody>
        </p:sp>
      </p:grpSp>
      <p:cxnSp>
        <p:nvCxnSpPr>
          <p:cNvPr id="151" name="Google Shape;151;p5"/>
          <p:cNvCxnSpPr/>
          <p:nvPr/>
        </p:nvCxnSpPr>
        <p:spPr>
          <a:xfrm>
            <a:off x="5861957" y="1276910"/>
            <a:ext cx="0" cy="4532349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609600" y="1847316"/>
            <a:ext cx="266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Who is the IPSN?</a:t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609600" y="2328152"/>
            <a:ext cx="4540685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network of pathogen genomic communities,  including: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National and regional public health systems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Animal and environmental sectors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Policy makers and donors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Academic groups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Private sector business associations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Civil society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International standard organizations</a:t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>
            <a:off x="2470824" y="5889974"/>
            <a:ext cx="72503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Convened and supported by a Secretariat led by the WHO Pandemic Hub</a:t>
            </a:r>
            <a:endParaRPr/>
          </a:p>
        </p:txBody>
      </p:sp>
      <p:grpSp>
        <p:nvGrpSpPr>
          <p:cNvPr id="160" name="Google Shape;160;p6"/>
          <p:cNvGrpSpPr/>
          <p:nvPr/>
        </p:nvGrpSpPr>
        <p:grpSpPr>
          <a:xfrm>
            <a:off x="6576172" y="1847316"/>
            <a:ext cx="5006228" cy="3941938"/>
            <a:chOff x="6252583" y="1847316"/>
            <a:chExt cx="5006228" cy="3941938"/>
          </a:xfrm>
        </p:grpSpPr>
        <p:sp>
          <p:nvSpPr>
            <p:cNvPr id="161" name="Google Shape;161;p6"/>
            <p:cNvSpPr/>
            <p:nvPr/>
          </p:nvSpPr>
          <p:spPr>
            <a:xfrm>
              <a:off x="6252583" y="1847316"/>
              <a:ext cx="302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What does the IPSN do?</a:t>
              </a:r>
              <a:endParaRPr/>
            </a:p>
          </p:txBody>
        </p:sp>
        <p:pic>
          <p:nvPicPr>
            <p:cNvPr id="162" name="Google Shape;162;p6" descr="Exponential Graph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64416" y="3062623"/>
              <a:ext cx="584775" cy="58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6"/>
            <p:cNvSpPr/>
            <p:nvPr/>
          </p:nvSpPr>
          <p:spPr>
            <a:xfrm>
              <a:off x="6849192" y="2328152"/>
              <a:ext cx="440961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Communities of Practice to solve common challenges</a:t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6849192" y="5142923"/>
              <a:ext cx="440961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Convene partners to share progress and innovations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6849192" y="4439231"/>
              <a:ext cx="440961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Advocacy &amp; communications to keep pathogen genomics high on the agenda</a:t>
              </a: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6849192" y="3031845"/>
              <a:ext cx="440961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Country Scale-up Accelerator to enable exchange &amp; amplify country voices</a:t>
              </a: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6849192" y="3735537"/>
              <a:ext cx="440961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Catalytic grant fund to support member projects</a:t>
              </a:r>
              <a:endParaRPr/>
            </a:p>
          </p:txBody>
        </p:sp>
        <p:pic>
          <p:nvPicPr>
            <p:cNvPr id="168" name="Google Shape;168;p6" descr="Globe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64416" y="5173701"/>
              <a:ext cx="584775" cy="58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6" descr="Megaphone outli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64416" y="4470009"/>
              <a:ext cx="584775" cy="58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6" descr="Münzen Silhouett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64416" y="3766316"/>
              <a:ext cx="584775" cy="58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6" descr="User network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417" y="2358930"/>
              <a:ext cx="584775" cy="584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The IPSN convenes technical, policy and financing communities together to deliver on global priorities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F850-0C23-6735-7981-35B887829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16D25-C1E9-7BB2-54A1-D0275AE49C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"/>
          <p:cNvSpPr txBox="1"/>
          <p:nvPr/>
        </p:nvSpPr>
        <p:spPr>
          <a:xfrm>
            <a:off x="8149573" y="2709681"/>
            <a:ext cx="2695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Global programs</a:t>
            </a:r>
            <a:endParaRPr/>
          </a:p>
        </p:txBody>
      </p:sp>
      <p:sp>
        <p:nvSpPr>
          <p:cNvPr id="371" name="Google Shape;371;p8"/>
          <p:cNvSpPr txBox="1"/>
          <p:nvPr/>
        </p:nvSpPr>
        <p:spPr>
          <a:xfrm>
            <a:off x="611465" y="1768914"/>
            <a:ext cx="73782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IPSN members are already leading many critical pieces of work…</a:t>
            </a:r>
            <a:endParaRPr/>
          </a:p>
        </p:txBody>
      </p:sp>
      <p:grpSp>
        <p:nvGrpSpPr>
          <p:cNvPr id="372" name="Google Shape;372;p8"/>
          <p:cNvGrpSpPr/>
          <p:nvPr/>
        </p:nvGrpSpPr>
        <p:grpSpPr>
          <a:xfrm>
            <a:off x="609600" y="5329493"/>
            <a:ext cx="10972801" cy="796973"/>
            <a:chOff x="3895108" y="4859385"/>
            <a:chExt cx="4425535" cy="1000497"/>
          </a:xfrm>
        </p:grpSpPr>
        <p:sp>
          <p:nvSpPr>
            <p:cNvPr id="373" name="Google Shape;373;p8"/>
            <p:cNvSpPr/>
            <p:nvPr/>
          </p:nvSpPr>
          <p:spPr>
            <a:xfrm>
              <a:off x="6096000" y="4859386"/>
              <a:ext cx="2224643" cy="10004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 flipH="1">
              <a:off x="3895108" y="4859385"/>
              <a:ext cx="2224642" cy="100049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8"/>
          <p:cNvSpPr txBox="1"/>
          <p:nvPr/>
        </p:nvSpPr>
        <p:spPr>
          <a:xfrm>
            <a:off x="2191712" y="5536130"/>
            <a:ext cx="73782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 which IPSN aims to amplify and accelerate</a:t>
            </a:r>
            <a:endParaRPr/>
          </a:p>
        </p:txBody>
      </p:sp>
      <p:sp>
        <p:nvSpPr>
          <p:cNvPr id="376" name="Google Shape;376;p8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IPSN aims to amplify and accelerate the work of its members</a:t>
            </a:r>
            <a:endParaRPr/>
          </a:p>
        </p:txBody>
      </p:sp>
      <p:sp>
        <p:nvSpPr>
          <p:cNvPr id="377" name="Google Shape;377;p8"/>
          <p:cNvSpPr txBox="1"/>
          <p:nvPr/>
        </p:nvSpPr>
        <p:spPr>
          <a:xfrm>
            <a:off x="609600" y="2728045"/>
            <a:ext cx="2695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Work at the country level</a:t>
            </a:r>
            <a:endParaRPr/>
          </a:p>
        </p:txBody>
      </p:sp>
      <p:sp>
        <p:nvSpPr>
          <p:cNvPr id="378" name="Google Shape;378;p8"/>
          <p:cNvSpPr txBox="1"/>
          <p:nvPr/>
        </p:nvSpPr>
        <p:spPr>
          <a:xfrm>
            <a:off x="4381574" y="2728045"/>
            <a:ext cx="2695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Work at the regional level</a:t>
            </a:r>
            <a:endParaRPr/>
          </a:p>
        </p:txBody>
      </p:sp>
      <p:sp>
        <p:nvSpPr>
          <p:cNvPr id="379" name="Google Shape;379;p8"/>
          <p:cNvSpPr txBox="1"/>
          <p:nvPr/>
        </p:nvSpPr>
        <p:spPr>
          <a:xfrm>
            <a:off x="609600" y="3199854"/>
            <a:ext cx="3432827" cy="2031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Surveillance system planning and budgeting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Day-to-day running of surveillance systems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health decision making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National research and innovation programs</a:t>
            </a:r>
            <a:endParaRPr/>
          </a:p>
        </p:txBody>
      </p:sp>
      <p:sp>
        <p:nvSpPr>
          <p:cNvPr id="380" name="Google Shape;380;p8"/>
          <p:cNvSpPr txBox="1"/>
          <p:nvPr/>
        </p:nvSpPr>
        <p:spPr>
          <a:xfrm>
            <a:off x="4381574" y="3199854"/>
            <a:ext cx="3432827" cy="2031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Networks to share best practices and pool resources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 for country planning and decision making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Regional reference labs, data analysis support</a:t>
            </a:r>
            <a:endParaRPr/>
          </a:p>
        </p:txBody>
      </p:sp>
      <p:sp>
        <p:nvSpPr>
          <p:cNvPr id="381" name="Google Shape;381;p8"/>
          <p:cNvSpPr txBox="1"/>
          <p:nvPr/>
        </p:nvSpPr>
        <p:spPr>
          <a:xfrm>
            <a:off x="8149574" y="3199854"/>
            <a:ext cx="3432827" cy="203132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Global disease programs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Academic programs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 setting initiatives e.g. PHA4GE, GA4GH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Bilateral, multilateral and philanthropic funders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/>
          <p:nvPr/>
        </p:nvSpPr>
        <p:spPr>
          <a:xfrm>
            <a:off x="2470824" y="5889974"/>
            <a:ext cx="72503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Convened and supported by a Secretariat led by the WHO Pandemic Hub</a:t>
            </a:r>
            <a:endParaRPr/>
          </a:p>
        </p:txBody>
      </p:sp>
      <p:grpSp>
        <p:nvGrpSpPr>
          <p:cNvPr id="388" name="Google Shape;388;p9"/>
          <p:cNvGrpSpPr/>
          <p:nvPr/>
        </p:nvGrpSpPr>
        <p:grpSpPr>
          <a:xfrm>
            <a:off x="749095" y="1847316"/>
            <a:ext cx="5006228" cy="3941938"/>
            <a:chOff x="6252583" y="1847316"/>
            <a:chExt cx="5006228" cy="3941938"/>
          </a:xfrm>
        </p:grpSpPr>
        <p:sp>
          <p:nvSpPr>
            <p:cNvPr id="389" name="Google Shape;389;p9"/>
            <p:cNvSpPr/>
            <p:nvPr/>
          </p:nvSpPr>
          <p:spPr>
            <a:xfrm>
              <a:off x="6252583" y="1847316"/>
              <a:ext cx="302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What does the IPSN do?</a:t>
              </a:r>
              <a:endParaRPr/>
            </a:p>
          </p:txBody>
        </p:sp>
        <p:pic>
          <p:nvPicPr>
            <p:cNvPr id="390" name="Google Shape;390;p9" descr="Exponential Graph outlin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64416" y="3062623"/>
              <a:ext cx="584775" cy="58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9"/>
            <p:cNvSpPr/>
            <p:nvPr/>
          </p:nvSpPr>
          <p:spPr>
            <a:xfrm>
              <a:off x="6849192" y="2328152"/>
              <a:ext cx="440961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Communities of Practice to solve common challenges</a:t>
              </a: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6849192" y="5142923"/>
              <a:ext cx="440961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Convene partners to share progress and innovations</a:t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849192" y="4439231"/>
              <a:ext cx="440961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Advocacy &amp; communications to keep pathogen genomics high on the agenda</a:t>
              </a: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6849192" y="3031845"/>
              <a:ext cx="440961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Country Scale-up Accelerator to enable exchange &amp; amplify country voices</a:t>
              </a: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6849192" y="3735537"/>
              <a:ext cx="440961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Catalytic grant fund to support member projects</a:t>
              </a:r>
              <a:endParaRPr/>
            </a:p>
          </p:txBody>
        </p:sp>
        <p:pic>
          <p:nvPicPr>
            <p:cNvPr id="396" name="Google Shape;396;p9" descr="Globe outli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64416" y="5173701"/>
              <a:ext cx="584775" cy="58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9" descr="Megaphone outlin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64416" y="4470009"/>
              <a:ext cx="584775" cy="58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9" descr="Münzen Silhouett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64416" y="3766316"/>
              <a:ext cx="584775" cy="58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9" descr="User network outlin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64417" y="2358930"/>
              <a:ext cx="584775" cy="584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p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/>
              <a:t>The IPSN convenes technical, policy and financing communities together to deliver on global priorities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WHO colour palette">
      <a:dk1>
        <a:srgbClr val="000000"/>
      </a:dk1>
      <a:lt1>
        <a:srgbClr val="FFFFFF"/>
      </a:lt1>
      <a:dk2>
        <a:srgbClr val="00205C"/>
      </a:dk2>
      <a:lt2>
        <a:srgbClr val="E6E7E8"/>
      </a:lt2>
      <a:accent1>
        <a:srgbClr val="009ADE"/>
      </a:accent1>
      <a:accent2>
        <a:srgbClr val="F2682A"/>
      </a:accent2>
      <a:accent3>
        <a:srgbClr val="F4A81D"/>
      </a:accent3>
      <a:accent4>
        <a:srgbClr val="A6228C"/>
      </a:accent4>
      <a:accent5>
        <a:srgbClr val="5B2C86"/>
      </a:accent5>
      <a:accent6>
        <a:srgbClr val="80BC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FFA52CDEA010479AABAC8944A6F502" ma:contentTypeVersion="18" ma:contentTypeDescription="Create a new document." ma:contentTypeScope="" ma:versionID="6da657abbfe40d917b160de9d354075a">
  <xsd:schema xmlns:xsd="http://www.w3.org/2001/XMLSchema" xmlns:xs="http://www.w3.org/2001/XMLSchema" xmlns:p="http://schemas.microsoft.com/office/2006/metadata/properties" xmlns:ns2="2f116d88-bc1b-43e5-a67e-4b1d2a341352" xmlns:ns3="1c73066d-4fd6-4277-9179-0d5a0cffef25" targetNamespace="http://schemas.microsoft.com/office/2006/metadata/properties" ma:root="true" ma:fieldsID="b5d2008690f9cf9a734e8b60360578e2" ns2:_="" ns3:_="">
    <xsd:import namespace="2f116d88-bc1b-43e5-a67e-4b1d2a341352"/>
    <xsd:import namespace="1c73066d-4fd6-4277-9179-0d5a0cffef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116d88-bc1b-43e5-a67e-4b1d2a3413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0cca7581-5256-458a-b218-643d9525617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73066d-4fd6-4277-9179-0d5a0cffef2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14ab7b59-dbca-4a33-a7cd-c49378074c79}" ma:internalName="TaxCatchAll" ma:showField="CatchAllData" ma:web="1c73066d-4fd6-4277-9179-0d5a0cffef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c73066d-4fd6-4277-9179-0d5a0cffef25">
      <UserInfo>
        <DisplayName/>
        <AccountId xsi:nil="true"/>
        <AccountType/>
      </UserInfo>
    </SharedWithUsers>
    <TaxCatchAll xmlns="1c73066d-4fd6-4277-9179-0d5a0cffef25" xsi:nil="true"/>
    <lcf76f155ced4ddcb4097134ff3c332f xmlns="2f116d88-bc1b-43e5-a67e-4b1d2a34135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DFC6647-F52A-49FF-B267-2C5A8D1355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60AFB3-05F7-40B1-B8FF-212F417161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116d88-bc1b-43e5-a67e-4b1d2a341352"/>
    <ds:schemaRef ds:uri="1c73066d-4fd6-4277-9179-0d5a0cffef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9D8DBC-7BD8-43A7-8CEF-D7EEE597226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2449</Words>
  <Application>Microsoft Office PowerPoint</Application>
  <PresentationFormat>Widescreen</PresentationFormat>
  <Paragraphs>358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Noto Sans Symbols</vt:lpstr>
      <vt:lpstr>Larissa-Design</vt:lpstr>
      <vt:lpstr>International Pathogen Surveillance Network  WHO IPSN Overview of Global Pathogen Genomics Toolkit &amp; Use Cases</vt:lpstr>
      <vt:lpstr>The rapid expansion of pathogen genomics since 2019 presents an opportunity to build truly global coverage</vt:lpstr>
      <vt:lpstr>The IPSN is a global network bringing together the pathogen genomic community to improve public health decision making</vt:lpstr>
      <vt:lpstr>The IPSN increases pathogen genomic surveillance harmonization, scale and political attention</vt:lpstr>
      <vt:lpstr>PowerPoint Presentation</vt:lpstr>
      <vt:lpstr>The IPSN convenes technical, policy and financing communities together to deliver on global priorities</vt:lpstr>
      <vt:lpstr>PowerPoint Presentation</vt:lpstr>
      <vt:lpstr>PowerPoint Presentation</vt:lpstr>
      <vt:lpstr>The IPSN convenes technical, policy and financing communities together to deliver on global priorities</vt:lpstr>
      <vt:lpstr>The IPSN’s operational bodies advance pathogen genomic surveillance</vt:lpstr>
      <vt:lpstr>PowerPoint Presentation</vt:lpstr>
      <vt:lpstr>24 organizations have agreed to be partners to the IPSN Country Scale-up Accelerator</vt:lpstr>
      <vt:lpstr>Catalytic Grants Fund</vt:lpstr>
      <vt:lpstr>PowerPoint Presentation</vt:lpstr>
      <vt:lpstr>A suite of tools elaborated by IPSN in collaboration with members and partners, and partner-led tools supported by IPSN </vt:lpstr>
      <vt:lpstr>As next steps, the IPSN toolkit will be consulted on with regions and countries</vt:lpstr>
      <vt:lpstr>The IPSN Global Partners Forum 2024 will bring  partners together to discuss the biggest issues in pathogen genomics</vt:lpstr>
      <vt:lpstr>Pathogen Genomics Uses</vt:lpstr>
      <vt:lpstr>The IPSN is developing key global goods defined as priorities by its members</vt:lpstr>
      <vt:lpstr>Pathogen genomics uses framework addresses several objectives </vt:lpstr>
      <vt:lpstr>The framework uses a wide but not exhaustive list of WHO priority pathogens and pathogen-agnostic approaches</vt:lpstr>
      <vt:lpstr>The UCF considers 11 different surveillance objectives for the use of genomics</vt:lpstr>
      <vt:lpstr> Estimations on Genomics contribution to PH </vt:lpstr>
      <vt:lpstr>The levels of contribution of genomics per pathogen and surveillance objectives for public health decision-making</vt:lpstr>
      <vt:lpstr>As next steps, the IPSN toolkit will be consulted on with regions and countries</vt:lpstr>
      <vt:lpstr>The Secretariat, encompassing core staff and partners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SCHLICK, Leon</dc:creator>
  <cp:lastModifiedBy>Khoo Yoong Khean</cp:lastModifiedBy>
  <cp:revision>1</cp:revision>
  <dcterms:created xsi:type="dcterms:W3CDTF">2024-01-22T13:22:00Z</dcterms:created>
  <dcterms:modified xsi:type="dcterms:W3CDTF">2024-09-30T04:29:28Z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0x01010043DE6A13611B334B8500B22816BA8B32</vt:lpwstr>
  </property>
  <property fmtid="{D5CDD505-2E9C-101B-9397-08002B2CF9AE}" pid="3" name="MediaServiceImageTags">
    <vt:lpwstr/>
  </property>
</Properties>
</file>